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png" ContentType="image/png"/>
  <Default Extension="gif" ContentType="image/gif"/>
  <Default Extension="m4v" ContentType="video/mp4"/>
  <Default Extension="mp4" ContentType="video/mp4"/>
  <Default Extension="svg" ContentType="image/svg+xml"/>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Lst>
  <p:notesMasterIdLst>
    <p:notesMasterId r:id="rId17"/>
  </p:notesMasterIdLst>
  <p:sldSz cx="12192000" cy="6858000" type="custom"/>
  <p:notesSz cx="6858000" cy="12192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napToObjects="1">
      <p:cViewPr varScale="1">
        <p:scale>
          <a:sx n="119" d="100"/>
          <a:sy n="119" d="100"/>
        </p:scale>
        <p:origin x="312"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  <Relationship Id="rId1" Target="slideMasters/slideMaster1.xml" Type="http://schemas.openxmlformats.org/officeDocument/2006/relationships/slideMaster"/>  <Relationship Id="rId2" Target="slides/slide1.xml" Type="http://schemas.openxmlformats.org/officeDocument/2006/relationships/slide"/>  <Relationship Id="rId3" Target="slides/slide2.xml" Type="http://schemas.openxmlformats.org/officeDocument/2006/relationships/slide"/>  <Relationship Id="rId4" Target="slides/slide3.xml" Type="http://schemas.openxmlformats.org/officeDocument/2006/relationships/slide"/>  <Relationship Id="rId5" Target="slides/slide4.xml" Type="http://schemas.openxmlformats.org/officeDocument/2006/relationships/slide"/>  <Relationship Id="rId6" Target="slides/slide5.xml" Type="http://schemas.openxmlformats.org/officeDocument/2006/relationships/slide"/>  <Relationship Id="rId7" Target="slides/slide6.xml" Type="http://schemas.openxmlformats.org/officeDocument/2006/relationships/slide"/>  <Relationship Id="rId8" Target="slides/slide7.xml" Type="http://schemas.openxmlformats.org/officeDocument/2006/relationships/slide"/>  <Relationship Id="rId9" Target="slides/slide8.xml" Type="http://schemas.openxmlformats.org/officeDocument/2006/relationships/slide"/>  <Relationship Id="rId10" Target="slides/slide9.xml" Type="http://schemas.openxmlformats.org/officeDocument/2006/relationships/slide"/>  <Relationship Id="rId11" Target="slides/slide10.xml" Type="http://schemas.openxmlformats.org/officeDocument/2006/relationships/slide"/>  <Relationship Id="rId12" Target="slides/slide11.xml" Type="http://schemas.openxmlformats.org/officeDocument/2006/relationships/slide"/>  <Relationship Id="rId13" Type="http://schemas.openxmlformats.org/officeDocument/2006/relationships/presProps" Target="presProps.xml"/>  <Relationship Id="rId14" Type="http://schemas.openxmlformats.org/officeDocument/2006/relationships/viewProps" Target="viewProps.xml"/>  <Relationship Id="rId15" Type="http://schemas.openxmlformats.org/officeDocument/2006/relationships/theme" Target="theme/theme1.xml"/>  <Relationship Id="rId16" Type="http://schemas.openxmlformats.org/officeDocument/2006/relationships/tableStyles" Target="tableStyles.xml"/>  <Relationship Id="rId17" Type="http://schemas.openxmlformats.org/officeDocument/2006/relationships/notesMaster" Target="notesMasters/notesMaster1.xml"/></Relationships>
</file>

<file path=ppt/notesMasters/_rels/notesMaster1.xml.rels><?xml version="1.0" encoding="UTF-8"?>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smtClean="0"/>
              <a:t>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smtClean="0"/>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smtClean="0"/>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custDataLst/>
  </p:cSld>
  <p:clrMapOvr>
    <a:masterClrMapping/>
  </p:clrMapOvr>
</p:sldLayout>
</file>

<file path=ppt/slideMasters/_rels/slideMaster1.xml.rels><?xml version="1.0" encoding="UTF-8" standalone="yes"?><Relationships xmlns="http://schemas.openxmlformats.org/package/2006/relationships"><Relationship Id="rId1" Target="../slideLayouts/slideLayout1.xml" Type="http://schemas.openxmlformats.org/officeDocument/2006/relationships/slideLayout"/><Relationship Id="rId2" Target="../theme/theme1.xml" Type="http://schemas.openxmlformats.org/officeDocument/2006/relationships/theme"/></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ustDataLst/>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arget="../media/image1.png" Type="http://schemas.openxmlformats.org/officeDocument/2006/relationships/image"/><Relationship Id="rId2" Target="../media/image2.svg" Type="http://schemas.openxmlformats.org/officeDocument/2006/relationships/image"/><Relationship Id="rId3" Target="../media/image3.png" Type="http://schemas.openxmlformats.org/officeDocument/2006/relationships/image"/><Relationship Id="rId4" Target="../slideLayouts/slideLayout1.xml" Type="http://schemas.openxmlformats.org/officeDocument/2006/relationships/slideLayout"/><Relationship Id="rId5" Target="../notesSlides/notesSlide1.xml" Type="http://schemas.openxmlformats.org/officeDocument/2006/relationships/notesSlide"/></Relationships>
</file>

<file path=ppt/slides/_rels/slide10.xml.rels><?xml version="1.0" encoding="UTF-8" standalone="yes"?><Relationships xmlns="http://schemas.openxmlformats.org/package/2006/relationships"><Relationship Id="rId1" Target="../media/image54.png" Type="http://schemas.openxmlformats.org/officeDocument/2006/relationships/image"/><Relationship Id="rId2" Target="../media/image55.sv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 Id="rId6" Target="../media/image59.svg" Type="http://schemas.openxmlformats.org/officeDocument/2006/relationships/image"/><Relationship Id="rId7" Target="../media/image60.png" Type="http://schemas.openxmlformats.org/officeDocument/2006/relationships/image"/><Relationship Id="rId8" Target="../media/image61.svg" Type="http://schemas.openxmlformats.org/officeDocument/2006/relationships/image"/><Relationship Id="rId9" Target="../slideLayouts/slideLayout1.xml" Type="http://schemas.openxmlformats.org/officeDocument/2006/relationships/slideLayout"/><Relationship Id="rId10" Target="../notesSlides/notesSlide10.xml" Type="http://schemas.openxmlformats.org/officeDocument/2006/relationships/notesSlide"/></Relationships>
</file>

<file path=ppt/slides/_rels/slide11.xml.rels><?xml version="1.0" encoding="UTF-8" standalone="yes"?><Relationships xmlns="http://schemas.openxmlformats.org/package/2006/relationships"><Relationship Id="rId1" Target="../media/image62.png" Type="http://schemas.openxmlformats.org/officeDocument/2006/relationships/image"/><Relationship Id="rId2" Target="../slideLayouts/slideLayout1.xml" Type="http://schemas.openxmlformats.org/officeDocument/2006/relationships/slideLayout"/><Relationship Id="rId3" Target="../notesSlides/notesSlide11.xml" Type="http://schemas.openxmlformats.org/officeDocument/2006/relationships/notesSlide"/></Relationships>
</file>

<file path=ppt/slides/_rels/slide2.xml.rels><?xml version="1.0" encoding="UTF-8" standalone="yes"?><Relationships xmlns="http://schemas.openxmlformats.org/package/2006/relationships"><Relationship Id="rId1" Target="../media/image4.png" Type="http://schemas.openxmlformats.org/officeDocument/2006/relationships/image"/><Relationship Id="rId2" Target="../slideLayouts/slideLayout1.xml" Type="http://schemas.openxmlformats.org/officeDocument/2006/relationships/slideLayout"/><Relationship Id="rId3" Target="../notesSlides/notesSlide2.xml" Type="http://schemas.openxmlformats.org/officeDocument/2006/relationships/notesSlide"/></Relationships>
</file>

<file path=ppt/slides/_rels/slide3.xml.rels><?xml version="1.0" encoding="UTF-8" standalone="yes"?><Relationships xmlns="http://schemas.openxmlformats.org/package/2006/relationships"><Relationship Id="rId1" Target="../media/image5.png" Type="http://schemas.openxmlformats.org/officeDocument/2006/relationships/image"/><Relationship Id="rId2" Target="../media/image6.sv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9.png" Type="http://schemas.openxmlformats.org/officeDocument/2006/relationships/image"/><Relationship Id="rId6" Target="../media/image10.svg" Type="http://schemas.openxmlformats.org/officeDocument/2006/relationships/image"/><Relationship Id="rId7" Target="../media/image11.png" Type="http://schemas.openxmlformats.org/officeDocument/2006/relationships/image"/><Relationship Id="rId8" Target="../media/image12.svg" Type="http://schemas.openxmlformats.org/officeDocument/2006/relationships/image"/><Relationship Id="rId9" Target="../slideLayouts/slideLayout1.xml" Type="http://schemas.openxmlformats.org/officeDocument/2006/relationships/slideLayout"/><Relationship Id="rId10" Target="../notesSlides/notesSlide3.xml" Type="http://schemas.openxmlformats.org/officeDocument/2006/relationships/notesSlide"/></Relationships>
</file>

<file path=ppt/slides/_rels/slide4.xml.rels><?xml version="1.0" encoding="UTF-8" standalone="yes"?><Relationships xmlns="http://schemas.openxmlformats.org/package/2006/relationships"><Relationship Id="rId1" Target="../media/image13.png" Type="http://schemas.openxmlformats.org/officeDocument/2006/relationships/image"/><Relationship Id="rId2" Target="../media/image14.sv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png" Type="http://schemas.openxmlformats.org/officeDocument/2006/relationships/image"/><Relationship Id="rId6" Target="../media/image18.svg" Type="http://schemas.openxmlformats.org/officeDocument/2006/relationships/image"/><Relationship Id="rId7" Target="../media/image19.png" Type="http://schemas.openxmlformats.org/officeDocument/2006/relationships/image"/><Relationship Id="rId8" Target="../media/image20.svg" Type="http://schemas.openxmlformats.org/officeDocument/2006/relationships/image"/><Relationship Id="rId9" Target="../media/image21.png" Type="http://schemas.openxmlformats.org/officeDocument/2006/relationships/image"/><Relationship Id="rId10" Target="../media/image22.svg" Type="http://schemas.openxmlformats.org/officeDocument/2006/relationships/image"/><Relationship Id="rId11" Target="../media/image23.png" Type="http://schemas.openxmlformats.org/officeDocument/2006/relationships/image"/><Relationship Id="rId12" Target="../media/image24.svg" Type="http://schemas.openxmlformats.org/officeDocument/2006/relationships/image"/><Relationship Id="rId13" Target="../media/image25.png" Type="http://schemas.openxmlformats.org/officeDocument/2006/relationships/image"/><Relationship Id="rId14" Target="../media/image26.svg" Type="http://schemas.openxmlformats.org/officeDocument/2006/relationships/image"/><Relationship Id="rId15" Target="../media/image27.png" Type="http://schemas.openxmlformats.org/officeDocument/2006/relationships/image"/><Relationship Id="rId16" Target="../media/image28.svg" Type="http://schemas.openxmlformats.org/officeDocument/2006/relationships/image"/><Relationship Id="rId17" Target="../media/image29.png" Type="http://schemas.openxmlformats.org/officeDocument/2006/relationships/image"/><Relationship Id="rId18" Target="../media/image30.svg" Type="http://schemas.openxmlformats.org/officeDocument/2006/relationships/image"/><Relationship Id="rId19" Target="../media/image31.png" Type="http://schemas.openxmlformats.org/officeDocument/2006/relationships/image"/><Relationship Id="rId20" Target="../media/image32.svg" Type="http://schemas.openxmlformats.org/officeDocument/2006/relationships/image"/><Relationship Id="rId21" Target="../media/image33.png" Type="http://schemas.openxmlformats.org/officeDocument/2006/relationships/image"/><Relationship Id="rId22" Target="../media/image34.svg" Type="http://schemas.openxmlformats.org/officeDocument/2006/relationships/image"/><Relationship Id="rId23" Target="../media/image35.png" Type="http://schemas.openxmlformats.org/officeDocument/2006/relationships/image"/><Relationship Id="rId24" Target="../media/image36.svg" Type="http://schemas.openxmlformats.org/officeDocument/2006/relationships/image"/><Relationship Id="rId25" Target="../slideLayouts/slideLayout1.xml" Type="http://schemas.openxmlformats.org/officeDocument/2006/relationships/slideLayout"/><Relationship Id="rId26" Target="../notesSlides/notesSlide4.xml" Type="http://schemas.openxmlformats.org/officeDocument/2006/relationships/notesSlide"/></Relationships>
</file>

<file path=ppt/slides/_rels/slide5.xml.rels><?xml version="1.0" encoding="UTF-8" standalone="yes"?><Relationships xmlns="http://schemas.openxmlformats.org/package/2006/relationships"><Relationship Id="rId1" Target="../media/image37.png" Type="http://schemas.openxmlformats.org/officeDocument/2006/relationships/image"/><Relationship Id="rId2" Target="../media/image38.svg" Type="http://schemas.openxmlformats.org/officeDocument/2006/relationships/image"/><Relationship Id="rId3" Target="../media/image39.png" Type="http://schemas.openxmlformats.org/officeDocument/2006/relationships/image"/><Relationship Id="rId4" Target="../media/image40.png" Type="http://schemas.openxmlformats.org/officeDocument/2006/relationships/image"/><Relationship Id="rId5" Target="../media/image41.png" Type="http://schemas.openxmlformats.org/officeDocument/2006/relationships/image"/><Relationship Id="rId6" Target="../media/image42.png" Type="http://schemas.openxmlformats.org/officeDocument/2006/relationships/image"/><Relationship Id="rId7" Target="../slideLayouts/slideLayout1.xml" Type="http://schemas.openxmlformats.org/officeDocument/2006/relationships/slideLayout"/><Relationship Id="rId8" Target="../notesSlides/notesSlide5.xml" Type="http://schemas.openxmlformats.org/officeDocument/2006/relationships/notesSlide"/></Relationships>
</file>

<file path=ppt/slides/_rels/slide6.xml.rels><?xml version="1.0" encoding="UTF-8" standalone="yes"?><Relationships xmlns="http://schemas.openxmlformats.org/package/2006/relationships"><Relationship Id="rId1" Target="../media/image43.png" Type="http://schemas.openxmlformats.org/officeDocument/2006/relationships/image"/><Relationship Id="rId2" Target="../slideLayouts/slideLayout1.xml" Type="http://schemas.openxmlformats.org/officeDocument/2006/relationships/slideLayout"/><Relationship Id="rId3" Target="../notesSlides/notesSlide6.xml" Type="http://schemas.openxmlformats.org/officeDocument/2006/relationships/notesSlide"/></Relationships>
</file>

<file path=ppt/slides/_rels/slide7.xml.rels><?xml version="1.0" encoding="UTF-8" standalone="yes"?><Relationships xmlns="http://schemas.openxmlformats.org/package/2006/relationships"><Relationship Id="rId1" Target="../media/image44.png" Type="http://schemas.openxmlformats.org/officeDocument/2006/relationships/image"/><Relationship Id="rId2" Target="../media/image45.svg" Type="http://schemas.openxmlformats.org/officeDocument/2006/relationships/image"/><Relationship Id="rId3" Target="../slideLayouts/slideLayout1.xml" Type="http://schemas.openxmlformats.org/officeDocument/2006/relationships/slideLayout"/><Relationship Id="rId4" Target="../notesSlides/notesSlide7.xml" Type="http://schemas.openxmlformats.org/officeDocument/2006/relationships/notesSlide"/></Relationships>
</file>

<file path=ppt/slides/_rels/slide8.xml.rels><?xml version="1.0" encoding="UTF-8" standalone="yes"?><Relationships xmlns="http://schemas.openxmlformats.org/package/2006/relationships"><Relationship Id="rId1" Target="../media/image46.png" Type="http://schemas.openxmlformats.org/officeDocument/2006/relationships/image"/><Relationship Id="rId2" Target="../media/image47.svg" Type="http://schemas.openxmlformats.org/officeDocument/2006/relationships/image"/><Relationship Id="rId3" Target="../slideLayouts/slideLayout1.xml" Type="http://schemas.openxmlformats.org/officeDocument/2006/relationships/slideLayout"/><Relationship Id="rId4" Target="../notesSlides/notesSlide8.xml" Type="http://schemas.openxmlformats.org/officeDocument/2006/relationships/notesSlide"/></Relationships>
</file>

<file path=ppt/slides/_rels/slide9.xml.rels><?xml version="1.0" encoding="UTF-8" standalone="yes"?><Relationships xmlns="http://schemas.openxmlformats.org/package/2006/relationships"><Relationship Id="rId1" Target="../media/image48.png" Type="http://schemas.openxmlformats.org/officeDocument/2006/relationships/image"/><Relationship Id="rId2" Target="../media/image49.sv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52.png" Type="http://schemas.openxmlformats.org/officeDocument/2006/relationships/image"/><Relationship Id="rId6" Target="../media/image53.svg" Type="http://schemas.openxmlformats.org/officeDocument/2006/relationships/image"/><Relationship Id="rId7" Target="../slideLayouts/slideLayout1.xml" Type="http://schemas.openxmlformats.org/officeDocument/2006/relationships/slideLayout"/><Relationship Id="rId8" Target="../notesSlides/notesSlide9.xml" Type="http://schemas.openxmlformats.org/officeDocument/2006/relationships/notesSlide"/></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6094476" y="3692390"/>
            <a:ext cx="961784" cy="38090"/>
          </a:xfrm>
          <a:prstGeom prst="rect">
            <a:avLst/>
          </a:prstGeom>
        </p:spPr>
      </p:pic>
      <p:sp>
        <p:nvSpPr>
          <p:cNvPr id="3" name="Object 2"/>
          <p:cNvSpPr/>
          <p:nvPr/>
        </p:nvSpPr>
        <p:spPr>
          <a:xfrm>
            <a:off x="6094476" y="2061052"/>
            <a:ext cx="4995372" cy="1460234"/>
          </a:xfrm>
          <a:prstGeom prst="rect">
            <a:avLst/>
          </a:prstGeom>
          <a:noFill/>
        </p:spPr>
        <p:txBody>
          <a:bodyPr wrap="square" rtlCol="0" anchor="t" bIns="0" lIns="0" rIns="0" tIns="0"/>
          <a:lstStyle/>
          <a:p>
            <a:pPr algn="l">
              <a:lnSpc>
                <a:spcPts val="5751"/>
              </a:lnSpc>
              <a:buNone/>
            </a:pPr>
            <a:r>
              <a:rPr lang="en-US" sz="5063" spc="203" kern="0" dirty="0" smtClean="0">
                <a:solidFill>
                  <a:srgbClr val="000000">
                    <a:alpha val="80000"/>
                  </a:srgbClr>
                </a:solidFill>
                <a:latin typeface="Roboto Slab" pitchFamily="34" charset="0"/>
                <a:ea typeface="Roboto Slab" pitchFamily="34" charset="-122"/>
                <a:cs typeface="Roboto Slab" pitchFamily="34" charset="-120"/>
              </a:rPr>
              <a:t>Europe Travel Itinerary</a:t>
            </a:r>
            <a:endParaRPr lang="en-US" dirty="0"/>
          </a:p>
        </p:txBody>
      </p:sp>
      <p:sp>
        <p:nvSpPr>
          <p:cNvPr id="4" name="Object 3"/>
          <p:cNvSpPr/>
          <p:nvPr/>
        </p:nvSpPr>
        <p:spPr>
          <a:xfrm>
            <a:off x="6094476" y="3625142"/>
            <a:ext cx="5960207" cy="1079032"/>
          </a:xfrm>
          <a:prstGeom prst="rect">
            <a:avLst/>
          </a:prstGeom>
          <a:noFill/>
        </p:spPr>
        <p:txBody>
          <a:bodyPr wrap="square" rtlCol="0" anchor="t" bIns="0" lIns="0" rIns="0" tIns="0"/>
          <a:lstStyle/>
          <a:p>
            <a:pPr algn="l">
              <a:lnSpc>
                <a:spcPts val="2125"/>
              </a:lnSpc>
              <a:spcBef>
                <a:spcPts val="802"/>
              </a:spcBef>
              <a:buNone/>
            </a:pPr>
            <a:r>
              <a:rPr lang="en-US" b="1" sz="1575" spc="158" kern="0" dirty="0" smtClean="0">
                <a:solidFill>
                  <a:srgbClr val="000000">
                    <a:alpha val="80000"/>
                  </a:srgbClr>
                </a:solidFill>
                <a:latin typeface="Roboto" pitchFamily="34" charset="0"/>
                <a:ea typeface="Roboto" pitchFamily="34" charset="-122"/>
                <a:cs typeface="Roboto" pitchFamily="34" charset="-120"/>
              </a:rPr>
              <a:t>THIS SLIDE PROVIDES AN OVERVIEW OF THE EUROPE TRAVEL ITINERARY, OUTLINING THE KEY DESTINATIONS AND ACTIVITIES TO BE EXPLORED DURING THE JOURNEY.</a:t>
            </a:r>
            <a:endParaRPr lang="en-US" dirty="0"/>
          </a:p>
        </p:txBody>
      </p:sp>
      <p:pic>
        <p:nvPicPr>
          <p:cNvPr id="5" name="Object 4" descr="preencoded.png">    </p:cNvPr>
          <p:cNvPicPr>
            <a:picLocks noChangeAspect="1"/>
          </p:cNvPicPr>
          <p:nvPr/>
        </p:nvPicPr>
        <p:blipFill>
          <a:blip r:embed="rId3"/>
          <a:srcRect l="22219" r="22219" t="0" b="0"/>
          <a:stretch/>
        </p:blipFill>
        <p:spPr>
          <a:xfrm>
            <a:off x="0" y="0"/>
            <a:ext cx="5713571" cy="6856286"/>
          </a:xfrm>
          <a:prstGeom prst="rect">
            <a:avLst/>
          </a:prstGeom>
        </p:spPr>
      </p:pic>
    </p:spTree>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ffffff">
                    <a:alpha val="80000"/>
                  </a:srgbClr>
                </a:solidFill>
                <a:latin typeface="Roboto Slab" pitchFamily="34" charset="0"/>
                <a:ea typeface="Roboto Slab" pitchFamily="34" charset="-122"/>
                <a:cs typeface="Roboto Slab" pitchFamily="34" charset="-120"/>
              </a:rPr>
              <a:t>London Landmarks</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21515" y="2269359"/>
            <a:ext cx="952262" cy="809423"/>
          </a:xfrm>
          <a:prstGeom prst="rect">
            <a:avLst/>
          </a:prstGeom>
        </p:spPr>
      </p:pic>
      <p:sp>
        <p:nvSpPr>
          <p:cNvPr id="5" name="Object 4"/>
          <p:cNvSpPr/>
          <p:nvPr/>
        </p:nvSpPr>
        <p:spPr>
          <a:xfrm>
            <a:off x="309961" y="3479476"/>
            <a:ext cx="3760482"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BUCKINGHAM PALACE</a:t>
            </a:r>
            <a:endParaRPr lang="en-US" dirty="0"/>
          </a:p>
        </p:txBody>
      </p:sp>
      <p:sp>
        <p:nvSpPr>
          <p:cNvPr id="6" name="Object 5"/>
          <p:cNvSpPr/>
          <p:nvPr/>
        </p:nvSpPr>
        <p:spPr>
          <a:xfrm>
            <a:off x="309961" y="3770511"/>
            <a:ext cx="3760482" cy="689200"/>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The official residence of the Queen, known for its iconic facade and the Changing of the Guard ceremony.</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9698" y="2269362"/>
            <a:ext cx="676106" cy="809423"/>
          </a:xfrm>
          <a:prstGeom prst="rect">
            <a:avLst/>
          </a:prstGeom>
        </p:spPr>
      </p:pic>
      <p:sp>
        <p:nvSpPr>
          <p:cNvPr id="8" name="Object 7"/>
          <p:cNvSpPr/>
          <p:nvPr/>
        </p:nvSpPr>
        <p:spPr>
          <a:xfrm>
            <a:off x="4250897" y="3479476"/>
            <a:ext cx="3687158"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TOWER OF LONDON</a:t>
            </a:r>
            <a:endParaRPr lang="en-US" dirty="0"/>
          </a:p>
        </p:txBody>
      </p:sp>
      <p:sp>
        <p:nvSpPr>
          <p:cNvPr id="9" name="Object 8"/>
          <p:cNvSpPr/>
          <p:nvPr/>
        </p:nvSpPr>
        <p:spPr>
          <a:xfrm>
            <a:off x="4250897" y="3770511"/>
            <a:ext cx="3687158" cy="689200"/>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A historic castle on the banks of the River Thames, home to the Crown Jewels and famous as a former prison.</a:t>
            </a:r>
            <a:endParaRPr lang="en-US" dirty="0"/>
          </a:p>
        </p:txBody>
      </p:sp>
      <p:pic>
        <p:nvPicPr>
          <p:cNvPr id="10" name="Object 9"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97014" y="2358634"/>
            <a:ext cx="809423" cy="638015"/>
          </a:xfrm>
          <a:prstGeom prst="rect">
            <a:avLst/>
          </a:prstGeom>
        </p:spPr>
      </p:pic>
      <p:sp>
        <p:nvSpPr>
          <p:cNvPr id="11" name="Object 10"/>
          <p:cNvSpPr/>
          <p:nvPr/>
        </p:nvSpPr>
        <p:spPr>
          <a:xfrm>
            <a:off x="8123746" y="3479476"/>
            <a:ext cx="375000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PALACE OF WESTMINSTER</a:t>
            </a:r>
            <a:endParaRPr lang="en-US" dirty="0"/>
          </a:p>
        </p:txBody>
      </p:sp>
      <p:sp>
        <p:nvSpPr>
          <p:cNvPr id="12" name="Object 11"/>
          <p:cNvSpPr/>
          <p:nvPr/>
        </p:nvSpPr>
        <p:spPr>
          <a:xfrm>
            <a:off x="8123746" y="3770511"/>
            <a:ext cx="3750007" cy="689200"/>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The meeting place of the House of Commons and the House of Lords, home to the iconic Elizabeth Tower and Big Ben.</a:t>
            </a:r>
            <a:endParaRPr lang="en-US" dirty="0"/>
          </a:p>
        </p:txBody>
      </p:sp>
      <p:sp>
        <p:nvSpPr>
          <p:cNvPr id="13" name="Object 12"/>
          <p:cNvSpPr/>
          <p:nvPr/>
        </p:nvSpPr>
        <p:spPr>
          <a:xfrm>
            <a:off x="0" y="5408847"/>
            <a:ext cx="12188952" cy="1447438"/>
          </a:xfrm>
          <a:prstGeom prst="rect">
            <a:avLst/>
          </a:prstGeom>
          <a:solidFill>
            <a:srgbClr val="5da6b5"/>
          </a:solidFill>
        </p:spPr>
      </p:sp>
      <p:sp>
        <p:nvSpPr>
          <p:cNvPr id="14" name="Object 13"/>
          <p:cNvSpPr/>
          <p:nvPr/>
        </p:nvSpPr>
        <p:spPr>
          <a:xfrm>
            <a:off x="1516626" y="5728897"/>
            <a:ext cx="9155700" cy="809274"/>
          </a:xfrm>
          <a:prstGeom prst="rect">
            <a:avLst/>
          </a:prstGeom>
          <a:noFill/>
        </p:spPr>
        <p:txBody>
          <a:bodyPr wrap="square" rtlCol="0" anchor="t" bIns="0" lIns="0" rIns="0" tIns="0"/>
          <a:lstStyle/>
          <a:p>
            <a:pPr algn="ctr">
              <a:lnSpc>
                <a:spcPts val="2125"/>
              </a:lnSpc>
              <a:buNone/>
            </a:pPr>
            <a:r>
              <a:rPr lang="en-US" b="1" sz="1575" spc="158" kern="0" dirty="0" smtClean="0">
                <a:solidFill>
                  <a:srgbClr val="ffffff">
                    <a:alpha val="80000"/>
                  </a:srgbClr>
                </a:solidFill>
                <a:latin typeface="Roboto" pitchFamily="34" charset="0"/>
                <a:ea typeface="Roboto" pitchFamily="34" charset="-122"/>
                <a:cs typeface="Roboto" pitchFamily="34" charset="-120"/>
              </a:rPr>
              <a:t>LONDON IS A CITY RICH IN HISTORY AND CULTURE, OFFERING TRAVELERS THE CHANCE TO EXPLORE SOME OF ITS MOST ICONIC LANDMARKS AND EXPERIENCE THE GRANDEUR OF BRITISH ROYAL AND POLITICAL HERITAGE.</a:t>
            </a:r>
            <a:endParaRPr lang="en-US" dirty="0"/>
          </a:p>
        </p:txBody>
      </p:sp>
    </p:spTree>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476131" y="476131"/>
            <a:ext cx="3829997" cy="5913546"/>
          </a:xfrm>
          <a:prstGeom prst="rect">
            <a:avLst/>
          </a:prstGeom>
          <a:solidFill>
            <a:srgbClr val="5da6b5"/>
          </a:solidFill>
        </p:spPr>
      </p:sp>
      <p:pic>
        <p:nvPicPr>
          <p:cNvPr id="3" name="Object 2" descr="preencoded.png">    </p:cNvPr>
          <p:cNvPicPr>
            <a:picLocks noChangeAspect="1"/>
          </p:cNvPicPr>
          <p:nvPr/>
        </p:nvPicPr>
        <p:blipFill>
          <a:blip r:embed="rId1"/>
          <a:srcRect l="29518" r="29518" t="0" b="0"/>
          <a:stretch/>
        </p:blipFill>
        <p:spPr>
          <a:xfrm>
            <a:off x="476131" y="476131"/>
            <a:ext cx="3829997" cy="5913546"/>
          </a:xfrm>
          <a:prstGeom prst="rect">
            <a:avLst/>
          </a:prstGeom>
        </p:spPr>
      </p:pic>
      <p:sp>
        <p:nvSpPr>
          <p:cNvPr id="4" name="Object 3"/>
          <p:cNvSpPr/>
          <p:nvPr/>
        </p:nvSpPr>
        <p:spPr>
          <a:xfrm>
            <a:off x="4477059" y="2314740"/>
            <a:ext cx="7531439" cy="405604"/>
          </a:xfrm>
          <a:prstGeom prst="rect">
            <a:avLst/>
          </a:prstGeom>
          <a:noFill/>
        </p:spPr>
        <p:txBody>
          <a:bodyPr wrap="square" rtlCol="0" anchor="t" bIns="0" lIns="0" rIns="0" tIns="0"/>
          <a:lstStyle/>
          <a:p>
            <a:pPr algn="ctr">
              <a:lnSpc>
                <a:spcPts val="3195"/>
              </a:lnSpc>
              <a:buNone/>
            </a:pPr>
            <a:r>
              <a:rPr lang="en-US" sz="2813" spc="113" kern="0" dirty="0" smtClean="0">
                <a:solidFill>
                  <a:srgbClr val="000000">
                    <a:alpha val="80000"/>
                  </a:srgbClr>
                </a:solidFill>
                <a:latin typeface="Roboto Slab" pitchFamily="34" charset="0"/>
                <a:ea typeface="Roboto Slab" pitchFamily="34" charset="-122"/>
                <a:cs typeface="Roboto Slab" pitchFamily="34" charset="-120"/>
              </a:rPr>
              <a:t>Back to Lisbon</a:t>
            </a:r>
            <a:endParaRPr lang="en-US" dirty="0"/>
          </a:p>
        </p:txBody>
      </p:sp>
      <p:sp>
        <p:nvSpPr>
          <p:cNvPr id="5" name="Object 4"/>
          <p:cNvSpPr/>
          <p:nvPr/>
        </p:nvSpPr>
        <p:spPr>
          <a:xfrm>
            <a:off x="4477059" y="2864969"/>
            <a:ext cx="7531439" cy="1655150"/>
          </a:xfrm>
          <a:prstGeom prst="rect">
            <a:avLst/>
          </a:prstGeom>
          <a:noFill/>
        </p:spPr>
        <p:txBody>
          <a:bodyPr wrap="square" rtlCol="0" anchor="t" bIns="0" lIns="0" rIns="0" tIns="0"/>
          <a:lstStyle/>
          <a:p>
            <a:pPr algn="ctr">
              <a:lnSpc>
                <a:spcPts val="2173"/>
              </a:lnSpc>
              <a:spcBef>
                <a:spcPts val="1117"/>
              </a:spcBef>
              <a:buNone/>
            </a:pPr>
            <a:r>
              <a:rPr lang="en-US" sz="1530" spc="31" kern="0" dirty="0" smtClean="0">
                <a:solidFill>
                  <a:srgbClr val="000000">
                    <a:alpha val="80000"/>
                  </a:srgbClr>
                </a:solidFill>
                <a:latin typeface="Roboto Slab" pitchFamily="34" charset="0"/>
                <a:ea typeface="Roboto Slab" pitchFamily="34" charset="-122"/>
                <a:cs typeface="Roboto Slab" pitchFamily="34" charset="-120"/>
              </a:rPr>
              <a:t>The trip's final destination is Lisbon, where travelers will have the chance to revisit any attractions they may have missed during their previous exploration of the city. This return to the vibrant capital offers a chance to delve deeper into the city's rich cultural heritage, from the iconic Jerónimos Monastery to the lively Praça do Comércio, and to savor the unique flavors of traditional Portuguese cuisine once more.</a:t>
            </a:r>
            <a:endParaRPr lang="en-US" dirty="0"/>
          </a:p>
        </p:txBody>
      </p:sp>
    </p:spTree>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solidFill>
          <a:srgbClr val="000000"/>
        </a:solidFill>
        <a:effectLst/>
      </p:bgPr>
    </p:bg>
    <p:spTree>
      <p:nvGrpSpPr>
        <p:cNvPr id="1" name=""/>
        <p:cNvGrpSpPr/>
        <p:nvPr/>
      </p:nvGrpSpPr>
      <p:grpSpPr>
        <a:xfrm>
          <a:off x="0" y="0"/>
          <a:ext cx="0" cy="0"/>
          <a:chOff x="0" y="0"/>
          <a:chExt cx="0" cy="0"/>
        </a:xfrm>
      </p:grpSpPr>
      <p:sp>
        <p:nvSpPr>
          <p:cNvPr id="2" name="Object 1"/>
          <p:cNvSpPr/>
          <p:nvPr/>
        </p:nvSpPr>
        <p:spPr>
          <a:xfrm>
            <a:off x="6768677" y="476131"/>
            <a:ext cx="4953666" cy="5913546"/>
          </a:xfrm>
          <a:prstGeom prst="rect">
            <a:avLst/>
          </a:prstGeom>
          <a:solidFill>
            <a:srgbClr val="5da6b5"/>
          </a:solidFill>
        </p:spPr>
      </p:sp>
      <p:pic>
        <p:nvPicPr>
          <p:cNvPr id="3" name="Object 2" descr="preencoded.png">    </p:cNvPr>
          <p:cNvPicPr>
            <a:picLocks noChangeAspect="1"/>
          </p:cNvPicPr>
          <p:nvPr/>
        </p:nvPicPr>
        <p:blipFill>
          <a:blip r:embed="rId1"/>
          <a:srcRect l="25295" r="25295" t="0" b="0"/>
          <a:stretch/>
        </p:blipFill>
        <p:spPr>
          <a:xfrm>
            <a:off x="6768677" y="476131"/>
            <a:ext cx="4953666" cy="5913546"/>
          </a:xfrm>
          <a:prstGeom prst="rect">
            <a:avLst/>
          </a:prstGeom>
        </p:spPr>
      </p:pic>
      <p:sp>
        <p:nvSpPr>
          <p:cNvPr id="4" name="Object 3"/>
          <p:cNvSpPr/>
          <p:nvPr/>
        </p:nvSpPr>
        <p:spPr>
          <a:xfrm>
            <a:off x="236637" y="1900506"/>
            <a:ext cx="6295403" cy="405604"/>
          </a:xfrm>
          <a:prstGeom prst="rect">
            <a:avLst/>
          </a:prstGeom>
          <a:noFill/>
        </p:spPr>
        <p:txBody>
          <a:bodyPr wrap="square" rtlCol="0" anchor="t" bIns="0" lIns="0" rIns="0" tIns="0"/>
          <a:lstStyle/>
          <a:p>
            <a:pPr algn="ctr">
              <a:lnSpc>
                <a:spcPts val="3195"/>
              </a:lnSpc>
              <a:buNone/>
            </a:pPr>
            <a:r>
              <a:rPr lang="en-US" sz="2813" spc="113" kern="0" dirty="0" smtClean="0">
                <a:solidFill>
                  <a:srgbClr val="ffffff">
                    <a:alpha val="80000"/>
                  </a:srgbClr>
                </a:solidFill>
                <a:latin typeface="Roboto Slab" pitchFamily="34" charset="0"/>
                <a:ea typeface="Roboto Slab" pitchFamily="34" charset="-122"/>
                <a:cs typeface="Roboto Slab" pitchFamily="34" charset="-120"/>
              </a:rPr>
              <a:t>Rio de Janeiro to Lisbon</a:t>
            </a:r>
            <a:endParaRPr lang="en-US" dirty="0"/>
          </a:p>
        </p:txBody>
      </p:sp>
      <p:sp>
        <p:nvSpPr>
          <p:cNvPr id="5" name="Object 4"/>
          <p:cNvSpPr/>
          <p:nvPr/>
        </p:nvSpPr>
        <p:spPr>
          <a:xfrm>
            <a:off x="236637" y="2450735"/>
            <a:ext cx="6295403" cy="2482725"/>
          </a:xfrm>
          <a:prstGeom prst="rect">
            <a:avLst/>
          </a:prstGeom>
          <a:noFill/>
        </p:spPr>
        <p:txBody>
          <a:bodyPr wrap="square" rtlCol="0" anchor="t" bIns="0" lIns="0" rIns="0" tIns="0"/>
          <a:lstStyle/>
          <a:p>
            <a:pPr algn="ctr">
              <a:lnSpc>
                <a:spcPts val="2173"/>
              </a:lnSpc>
              <a:spcBef>
                <a:spcPts val="1117"/>
              </a:spcBef>
              <a:buNone/>
            </a:pPr>
            <a:r>
              <a:rPr lang="en-US" sz="1530" spc="31" kern="0" dirty="0" smtClean="0">
                <a:solidFill>
                  <a:srgbClr val="ffffff">
                    <a:alpha val="80000"/>
                  </a:srgbClr>
                </a:solidFill>
                <a:latin typeface="Roboto Slab" pitchFamily="34" charset="0"/>
                <a:ea typeface="Roboto Slab" pitchFamily="34" charset="-122"/>
                <a:cs typeface="Roboto Slab" pitchFamily="34" charset="-120"/>
              </a:rPr>
              <a:t>The journey begins with a 10-hour flight from the vibrant city of Rio de Janeiro to the historic capital of Portugal, Lisbon. Travelers will soar over the vast Atlantic Ocean, catching glimpses of the iconic Christ the Redeemer statue and the stunning beaches of Brazil before touching down in Europe. Lisbon, with its charming cobblestone streets, colorful buildings, and rich cultural heritage, will serve as the starting point for an unforgettable adventure through the continent.</a:t>
            </a:r>
            <a:endParaRPr lang="en-US" dirty="0"/>
          </a:p>
        </p:txBody>
      </p:sp>
    </p:spTree>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80905"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ffffff">
                    <a:alpha val="80000"/>
                  </a:srgbClr>
                </a:solidFill>
                <a:latin typeface="Roboto Slab" pitchFamily="34" charset="0"/>
                <a:ea typeface="Roboto Slab" pitchFamily="34" charset="-122"/>
                <a:cs typeface="Roboto Slab" pitchFamily="34" charset="-120"/>
              </a:rPr>
              <a:t>Lisbon Highlights</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88466" y="2055100"/>
            <a:ext cx="809423" cy="799900"/>
          </a:xfrm>
          <a:prstGeom prst="rect">
            <a:avLst/>
          </a:prstGeom>
        </p:spPr>
      </p:pic>
      <p:sp>
        <p:nvSpPr>
          <p:cNvPr id="5" name="Object 4"/>
          <p:cNvSpPr/>
          <p:nvPr/>
        </p:nvSpPr>
        <p:spPr>
          <a:xfrm>
            <a:off x="320436" y="3265217"/>
            <a:ext cx="3739532"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JERÓNIMOS MONASTERY</a:t>
            </a:r>
            <a:endParaRPr lang="en-US" dirty="0"/>
          </a:p>
        </p:txBody>
      </p:sp>
      <p:sp>
        <p:nvSpPr>
          <p:cNvPr id="6" name="Object 5"/>
          <p:cNvSpPr/>
          <p:nvPr/>
        </p:nvSpPr>
        <p:spPr>
          <a:xfrm>
            <a:off x="320436" y="3556252"/>
            <a:ext cx="3739532" cy="689200"/>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A masterpiece of Manueline architecture, the Jerónimos Monastery features ornate stone carvings and grand arched cloisters.</a:t>
            </a:r>
            <a:endParaRPr lang="en-US" dirty="0"/>
          </a:p>
        </p:txBody>
      </p:sp>
      <p:pic>
        <p:nvPicPr>
          <p:cNvPr id="7" name="Object 6"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59696" y="2055102"/>
            <a:ext cx="676106" cy="809423"/>
          </a:xfrm>
          <a:prstGeom prst="rect">
            <a:avLst/>
          </a:prstGeom>
        </p:spPr>
      </p:pic>
      <p:sp>
        <p:nvSpPr>
          <p:cNvPr id="8" name="Object 7"/>
          <p:cNvSpPr/>
          <p:nvPr/>
        </p:nvSpPr>
        <p:spPr>
          <a:xfrm>
            <a:off x="4298034" y="3265217"/>
            <a:ext cx="3592884"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BELÉM TOWER</a:t>
            </a:r>
            <a:endParaRPr lang="en-US" dirty="0"/>
          </a:p>
        </p:txBody>
      </p:sp>
      <p:sp>
        <p:nvSpPr>
          <p:cNvPr id="9" name="Object 8"/>
          <p:cNvSpPr/>
          <p:nvPr/>
        </p:nvSpPr>
        <p:spPr>
          <a:xfrm>
            <a:off x="4298034" y="3556252"/>
            <a:ext cx="3592884" cy="918933"/>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This iconic 16th-century tower stands guard over the Tagus River, known for its intricate stonework and historic significance.</a:t>
            </a:r>
            <a:endParaRPr lang="en-US" dirty="0"/>
          </a:p>
        </p:txBody>
      </p:sp>
      <p:pic>
        <p:nvPicPr>
          <p:cNvPr id="10" name="Object 9"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574696" y="2177852"/>
            <a:ext cx="914171" cy="609448"/>
          </a:xfrm>
          <a:prstGeom prst="rect">
            <a:avLst/>
          </a:prstGeom>
        </p:spPr>
      </p:pic>
      <p:sp>
        <p:nvSpPr>
          <p:cNvPr id="11" name="Object 10"/>
          <p:cNvSpPr/>
          <p:nvPr/>
        </p:nvSpPr>
        <p:spPr>
          <a:xfrm>
            <a:off x="8181358" y="3265217"/>
            <a:ext cx="3634784"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ffffff">
                    <a:alpha val="80000"/>
                  </a:srgbClr>
                </a:solidFill>
                <a:latin typeface="Roboto" pitchFamily="34" charset="0"/>
                <a:ea typeface="Roboto" pitchFamily="34" charset="-122"/>
                <a:cs typeface="Roboto" pitchFamily="34" charset="-120"/>
              </a:rPr>
              <a:t>PRAÇA DO COMÉRCIO</a:t>
            </a:r>
            <a:endParaRPr lang="en-US" dirty="0"/>
          </a:p>
        </p:txBody>
      </p:sp>
      <p:sp>
        <p:nvSpPr>
          <p:cNvPr id="12" name="Object 11"/>
          <p:cNvSpPr/>
          <p:nvPr/>
        </p:nvSpPr>
        <p:spPr>
          <a:xfrm>
            <a:off x="8181358" y="3556252"/>
            <a:ext cx="3634784" cy="1148666"/>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ffffff">
                    <a:alpha val="80000"/>
                  </a:srgbClr>
                </a:solidFill>
                <a:latin typeface="Roboto Slab" pitchFamily="34" charset="0"/>
                <a:ea typeface="Roboto Slab" pitchFamily="34" charset="-122"/>
                <a:cs typeface="Roboto Slab" pitchFamily="34" charset="-120"/>
              </a:rPr>
              <a:t>The grand Praça do Comércio, or Commerce Square, is a lively public plaza overlooking the river, featuring neoclassical buildings and stunning views.</a:t>
            </a:r>
            <a:endParaRPr lang="en-US" dirty="0"/>
          </a:p>
        </p:txBody>
      </p:sp>
      <p:sp>
        <p:nvSpPr>
          <p:cNvPr id="13" name="Object 12"/>
          <p:cNvSpPr/>
          <p:nvPr/>
        </p:nvSpPr>
        <p:spPr>
          <a:xfrm>
            <a:off x="0" y="5408847"/>
            <a:ext cx="12188952" cy="1447438"/>
          </a:xfrm>
          <a:prstGeom prst="rect">
            <a:avLst/>
          </a:prstGeom>
          <a:solidFill>
            <a:srgbClr val="dae0c9"/>
          </a:solidFill>
        </p:spPr>
      </p:sp>
      <p:sp>
        <p:nvSpPr>
          <p:cNvPr id="14" name="Object 13"/>
          <p:cNvSpPr/>
          <p:nvPr/>
        </p:nvSpPr>
        <p:spPr>
          <a:xfrm>
            <a:off x="1546905" y="5728897"/>
            <a:ext cx="9095142" cy="809274"/>
          </a:xfrm>
          <a:prstGeom prst="rect">
            <a:avLst/>
          </a:prstGeom>
          <a:noFill/>
        </p:spPr>
        <p:txBody>
          <a:bodyPr wrap="square" rtlCol="0" anchor="t" bIns="0" lIns="0" rIns="0" tIns="0"/>
          <a:lstStyle/>
          <a:p>
            <a:pPr algn="ctr">
              <a:lnSpc>
                <a:spcPts val="2125"/>
              </a:lnSpc>
              <a:buNone/>
            </a:pPr>
            <a:r>
              <a:rPr lang="en-US" b="1" sz="1575" spc="158" kern="0" dirty="0" smtClean="0">
                <a:solidFill>
                  <a:srgbClr val="000000">
                    <a:alpha val="80000"/>
                  </a:srgbClr>
                </a:solidFill>
                <a:latin typeface="Roboto" pitchFamily="34" charset="0"/>
                <a:ea typeface="Roboto" pitchFamily="34" charset="-122"/>
                <a:cs typeface="Roboto" pitchFamily="34" charset="-120"/>
              </a:rPr>
              <a:t>LISBON'S ICONIC LANDMARKS, FROM THE JERÓNIMOS MONASTERY TO THE BELÉM TOWER AND PRAÇA DO COMÉRCIO, OFFER A CAPTIVATING GLIMPSE INTO THE CITY'S RICH HISTORY AND ARCHITECTURAL HERITAGE.</a:t>
            </a:r>
            <a:endParaRPr lang="en-US" dirty="0"/>
          </a:p>
        </p:txBody>
      </p:sp>
    </p:spTree>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000000">
                    <a:alpha val="80000"/>
                  </a:srgbClr>
                </a:solidFill>
                <a:latin typeface="Roboto Slab" pitchFamily="34" charset="0"/>
                <a:ea typeface="Roboto Slab" pitchFamily="34" charset="-122"/>
                <a:cs typeface="Roboto Slab" pitchFamily="34" charset="-120"/>
              </a:rPr>
              <a:t>Barcelona Exploration</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23" y="3913796"/>
            <a:ext cx="12207997" cy="38090"/>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9571" y="2761560"/>
            <a:ext cx="9523" cy="1161759"/>
          </a:xfrm>
          <a:prstGeom prst="rect">
            <a:avLst/>
          </a:prstGeom>
        </p:spPr>
      </p:pic>
      <p:pic>
        <p:nvPicPr>
          <p:cNvPr id="6" name="Object 5" descr="preencoded.png">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852437" y="3866183"/>
            <a:ext cx="114271" cy="123794"/>
          </a:xfrm>
          <a:prstGeom prst="rect">
            <a:avLst/>
          </a:prstGeom>
        </p:spPr>
      </p:pic>
      <p:pic>
        <p:nvPicPr>
          <p:cNvPr id="7" name="Object 6" descr="preencoded.png">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819235" y="3923319"/>
            <a:ext cx="9523" cy="1037965"/>
          </a:xfrm>
          <a:prstGeom prst="rect">
            <a:avLst/>
          </a:prstGeom>
        </p:spPr>
      </p:pic>
      <p:pic>
        <p:nvPicPr>
          <p:cNvPr id="8" name="Object 7" descr="preencoded.png">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762100" y="3866183"/>
            <a:ext cx="123794" cy="123794"/>
          </a:xfrm>
          <a:prstGeom prst="rect">
            <a:avLst/>
          </a:prstGeom>
        </p:spPr>
      </p:pic>
      <p:pic>
        <p:nvPicPr>
          <p:cNvPr id="9" name="Object 8" descr="preencoded.png">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5728807" y="2761560"/>
            <a:ext cx="9523" cy="1161759"/>
          </a:xfrm>
          <a:prstGeom prst="rect">
            <a:avLst/>
          </a:prstGeom>
        </p:spPr>
      </p:pic>
      <p:pic>
        <p:nvPicPr>
          <p:cNvPr id="10" name="Object 9" descr="preencoded.png">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5671672" y="3866183"/>
            <a:ext cx="114271" cy="123794"/>
          </a:xfrm>
          <a:prstGeom prst="rect">
            <a:avLst/>
          </a:prstGeom>
        </p:spPr>
      </p:pic>
      <p:pic>
        <p:nvPicPr>
          <p:cNvPr id="11" name="Object 10" descr="preencoded.png">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638378" y="3923319"/>
            <a:ext cx="9523" cy="1037965"/>
          </a:xfrm>
          <a:prstGeom prst="rect">
            <a:avLst/>
          </a:prstGeom>
        </p:spPr>
      </p:pic>
      <p:pic>
        <p:nvPicPr>
          <p:cNvPr id="12" name="Object 11" descr="preencoded.png">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581243" y="3866183"/>
            <a:ext cx="114271" cy="123794"/>
          </a:xfrm>
          <a:prstGeom prst="rect">
            <a:avLst/>
          </a:prstGeom>
        </p:spPr>
      </p:pic>
      <p:pic>
        <p:nvPicPr>
          <p:cNvPr id="13" name="Object 12" descr="preencoded.png">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9548046" y="2761560"/>
            <a:ext cx="9523" cy="1161759"/>
          </a:xfrm>
          <a:prstGeom prst="rect">
            <a:avLst/>
          </a:prstGeom>
        </p:spPr>
      </p:pic>
      <p:pic>
        <p:nvPicPr>
          <p:cNvPr id="14" name="Object 13" descr="preencoded.png">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9490907" y="3866183"/>
            <a:ext cx="123794" cy="123794"/>
          </a:xfrm>
          <a:prstGeom prst="rect">
            <a:avLst/>
          </a:prstGeom>
        </p:spPr>
      </p:pic>
      <p:sp>
        <p:nvSpPr>
          <p:cNvPr id="15" name="Object 14"/>
          <p:cNvSpPr/>
          <p:nvPr/>
        </p:nvSpPr>
        <p:spPr>
          <a:xfrm>
            <a:off x="1842925" y="2628243"/>
            <a:ext cx="133315" cy="133317"/>
          </a:xfrm>
          <a:prstGeom prst="ellipse">
            <a:avLst/>
          </a:prstGeom>
          <a:solidFill>
            <a:srgbClr val="5da6b5"/>
          </a:solidFill>
        </p:spPr>
      </p:sp>
      <p:sp>
        <p:nvSpPr>
          <p:cNvPr id="16" name="Object 15"/>
          <p:cNvSpPr/>
          <p:nvPr/>
        </p:nvSpPr>
        <p:spPr>
          <a:xfrm>
            <a:off x="2071487" y="2589454"/>
            <a:ext cx="1854054" cy="215747"/>
          </a:xfrm>
          <a:prstGeom prst="rect">
            <a:avLst/>
          </a:prstGeom>
          <a:noFill/>
        </p:spPr>
        <p:txBody>
          <a:bodyPr wrap="square" rtlCol="0" anchor="t" bIns="0" lIns="0" rIns="0" tIns="0"/>
          <a:lstStyle/>
          <a:p>
            <a:pPr algn="l">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DAY 1</a:t>
            </a:r>
            <a:endParaRPr lang="en-US" dirty="0"/>
          </a:p>
        </p:txBody>
      </p:sp>
      <p:sp>
        <p:nvSpPr>
          <p:cNvPr id="17" name="Object 16"/>
          <p:cNvSpPr/>
          <p:nvPr/>
        </p:nvSpPr>
        <p:spPr>
          <a:xfrm>
            <a:off x="2071487" y="2880489"/>
            <a:ext cx="1854054" cy="918933"/>
          </a:xfrm>
          <a:prstGeom prst="rect">
            <a:avLst/>
          </a:prstGeom>
          <a:noFill/>
        </p:spPr>
        <p:txBody>
          <a:bodyPr wrap="square" rtlCol="0" anchor="t" bIns="0" lIns="0" rIns="0" tIns="0"/>
          <a:lstStyle/>
          <a:p>
            <a:pPr algn="l">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Depart Lisbon by high-speed train to Barcelona, a 2.5-hour journey.</a:t>
            </a:r>
            <a:endParaRPr lang="en-US" dirty="0"/>
          </a:p>
        </p:txBody>
      </p:sp>
      <p:sp>
        <p:nvSpPr>
          <p:cNvPr id="18" name="Object 17"/>
          <p:cNvSpPr/>
          <p:nvPr/>
        </p:nvSpPr>
        <p:spPr>
          <a:xfrm>
            <a:off x="3752506" y="4960838"/>
            <a:ext cx="133320" cy="133316"/>
          </a:xfrm>
          <a:prstGeom prst="ellipse">
            <a:avLst/>
          </a:prstGeom>
          <a:solidFill>
            <a:srgbClr val="9bcbb9"/>
          </a:solidFill>
        </p:spPr>
      </p:sp>
      <p:sp>
        <p:nvSpPr>
          <p:cNvPr id="19" name="Object 18"/>
          <p:cNvSpPr/>
          <p:nvPr/>
        </p:nvSpPr>
        <p:spPr>
          <a:xfrm>
            <a:off x="3981089" y="4922152"/>
            <a:ext cx="1801679" cy="215747"/>
          </a:xfrm>
          <a:prstGeom prst="rect">
            <a:avLst/>
          </a:prstGeom>
          <a:noFill/>
        </p:spPr>
        <p:txBody>
          <a:bodyPr wrap="square" rtlCol="0" anchor="t" bIns="0" lIns="0" rIns="0" tIns="0"/>
          <a:lstStyle/>
          <a:p>
            <a:pPr algn="l">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DAY 2</a:t>
            </a:r>
            <a:endParaRPr lang="en-US" dirty="0"/>
          </a:p>
        </p:txBody>
      </p:sp>
      <p:sp>
        <p:nvSpPr>
          <p:cNvPr id="20" name="Object 19"/>
          <p:cNvSpPr/>
          <p:nvPr/>
        </p:nvSpPr>
        <p:spPr>
          <a:xfrm>
            <a:off x="3981089" y="5213187"/>
            <a:ext cx="1801679" cy="1148666"/>
          </a:xfrm>
          <a:prstGeom prst="rect">
            <a:avLst/>
          </a:prstGeom>
          <a:noFill/>
        </p:spPr>
        <p:txBody>
          <a:bodyPr wrap="square" rtlCol="0" anchor="t" bIns="0" lIns="0" rIns="0" tIns="0"/>
          <a:lstStyle/>
          <a:p>
            <a:pPr algn="l">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Visit the iconic Sagrada Familia, the unfinished masterpiece by Antoni Gaudí.</a:t>
            </a:r>
            <a:endParaRPr lang="en-US" dirty="0"/>
          </a:p>
        </p:txBody>
      </p:sp>
      <p:sp>
        <p:nvSpPr>
          <p:cNvPr id="21" name="Object 20"/>
          <p:cNvSpPr/>
          <p:nvPr/>
        </p:nvSpPr>
        <p:spPr>
          <a:xfrm>
            <a:off x="5662091" y="2628243"/>
            <a:ext cx="133315" cy="133317"/>
          </a:xfrm>
          <a:prstGeom prst="ellipse">
            <a:avLst/>
          </a:prstGeom>
          <a:solidFill>
            <a:srgbClr val="dae0c9"/>
          </a:solidFill>
        </p:spPr>
      </p:sp>
      <p:sp>
        <p:nvSpPr>
          <p:cNvPr id="22" name="Object 21"/>
          <p:cNvSpPr/>
          <p:nvPr/>
        </p:nvSpPr>
        <p:spPr>
          <a:xfrm>
            <a:off x="5890692" y="2589454"/>
            <a:ext cx="1979752" cy="215747"/>
          </a:xfrm>
          <a:prstGeom prst="rect">
            <a:avLst/>
          </a:prstGeom>
          <a:noFill/>
        </p:spPr>
        <p:txBody>
          <a:bodyPr wrap="square" rtlCol="0" anchor="t" bIns="0" lIns="0" rIns="0" tIns="0"/>
          <a:lstStyle/>
          <a:p>
            <a:pPr algn="l">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DAY 3</a:t>
            </a:r>
            <a:endParaRPr lang="en-US" dirty="0"/>
          </a:p>
        </p:txBody>
      </p:sp>
      <p:sp>
        <p:nvSpPr>
          <p:cNvPr id="23" name="Object 22"/>
          <p:cNvSpPr/>
          <p:nvPr/>
        </p:nvSpPr>
        <p:spPr>
          <a:xfrm>
            <a:off x="5890692" y="2880489"/>
            <a:ext cx="1979752" cy="918933"/>
          </a:xfrm>
          <a:prstGeom prst="rect">
            <a:avLst/>
          </a:prstGeom>
          <a:noFill/>
        </p:spPr>
        <p:txBody>
          <a:bodyPr wrap="square" rtlCol="0" anchor="t" bIns="0" lIns="0" rIns="0" tIns="0"/>
          <a:lstStyle/>
          <a:p>
            <a:pPr algn="l">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Explore the whimsical Park Güell, a UNESCO World Heritage site designed by Gaudí.</a:t>
            </a:r>
            <a:endParaRPr lang="en-US" dirty="0"/>
          </a:p>
        </p:txBody>
      </p:sp>
      <p:sp>
        <p:nvSpPr>
          <p:cNvPr id="24" name="Object 23"/>
          <p:cNvSpPr/>
          <p:nvPr/>
        </p:nvSpPr>
        <p:spPr>
          <a:xfrm>
            <a:off x="7571672" y="4960838"/>
            <a:ext cx="133315" cy="133316"/>
          </a:xfrm>
          <a:prstGeom prst="ellipse">
            <a:avLst/>
          </a:prstGeom>
          <a:solidFill>
            <a:srgbClr val="5da6b5"/>
          </a:solidFill>
        </p:spPr>
      </p:sp>
      <p:sp>
        <p:nvSpPr>
          <p:cNvPr id="25" name="Object 24"/>
          <p:cNvSpPr/>
          <p:nvPr/>
        </p:nvSpPr>
        <p:spPr>
          <a:xfrm>
            <a:off x="7800294" y="4922152"/>
            <a:ext cx="1948328" cy="215747"/>
          </a:xfrm>
          <a:prstGeom prst="rect">
            <a:avLst/>
          </a:prstGeom>
          <a:noFill/>
        </p:spPr>
        <p:txBody>
          <a:bodyPr wrap="square" rtlCol="0" anchor="t" bIns="0" lIns="0" rIns="0" tIns="0"/>
          <a:lstStyle/>
          <a:p>
            <a:pPr algn="l">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DAY 4</a:t>
            </a:r>
            <a:endParaRPr lang="en-US" dirty="0"/>
          </a:p>
        </p:txBody>
      </p:sp>
      <p:sp>
        <p:nvSpPr>
          <p:cNvPr id="26" name="Object 25"/>
          <p:cNvSpPr/>
          <p:nvPr/>
        </p:nvSpPr>
        <p:spPr>
          <a:xfrm>
            <a:off x="7800294" y="5213187"/>
            <a:ext cx="1948328" cy="1148666"/>
          </a:xfrm>
          <a:prstGeom prst="rect">
            <a:avLst/>
          </a:prstGeom>
          <a:noFill/>
        </p:spPr>
        <p:txBody>
          <a:bodyPr wrap="square" rtlCol="0" anchor="t" bIns="0" lIns="0" rIns="0" tIns="0"/>
          <a:lstStyle/>
          <a:p>
            <a:pPr algn="l">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Stroll along the lively Las Ramblas, a famous tree-lined pedestrian mall in the heart of Barcelona.</a:t>
            </a:r>
            <a:endParaRPr lang="en-US" dirty="0"/>
          </a:p>
        </p:txBody>
      </p:sp>
      <p:sp>
        <p:nvSpPr>
          <p:cNvPr id="27" name="Object 26"/>
          <p:cNvSpPr/>
          <p:nvPr/>
        </p:nvSpPr>
        <p:spPr>
          <a:xfrm>
            <a:off x="9481257" y="2628243"/>
            <a:ext cx="133315" cy="133317"/>
          </a:xfrm>
          <a:prstGeom prst="ellipse">
            <a:avLst/>
          </a:prstGeom>
          <a:solidFill>
            <a:srgbClr val="9bcbb9"/>
          </a:solidFill>
        </p:spPr>
      </p:sp>
      <p:sp>
        <p:nvSpPr>
          <p:cNvPr id="28" name="Object 27"/>
          <p:cNvSpPr/>
          <p:nvPr/>
        </p:nvSpPr>
        <p:spPr>
          <a:xfrm>
            <a:off x="9709897" y="2589454"/>
            <a:ext cx="1770255" cy="215747"/>
          </a:xfrm>
          <a:prstGeom prst="rect">
            <a:avLst/>
          </a:prstGeom>
          <a:noFill/>
        </p:spPr>
        <p:txBody>
          <a:bodyPr wrap="square" rtlCol="0" anchor="t" bIns="0" lIns="0" rIns="0" tIns="0"/>
          <a:lstStyle/>
          <a:p>
            <a:pPr algn="l">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DAY 5</a:t>
            </a:r>
            <a:endParaRPr lang="en-US" dirty="0"/>
          </a:p>
        </p:txBody>
      </p:sp>
      <p:sp>
        <p:nvSpPr>
          <p:cNvPr id="29" name="Object 28"/>
          <p:cNvSpPr/>
          <p:nvPr/>
        </p:nvSpPr>
        <p:spPr>
          <a:xfrm>
            <a:off x="9709897" y="2880489"/>
            <a:ext cx="1770255" cy="918933"/>
          </a:xfrm>
          <a:prstGeom prst="rect">
            <a:avLst/>
          </a:prstGeom>
          <a:noFill/>
        </p:spPr>
        <p:txBody>
          <a:bodyPr wrap="square" rtlCol="0" anchor="t" bIns="0" lIns="0" rIns="0" tIns="0"/>
          <a:lstStyle/>
          <a:p>
            <a:pPr algn="l">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Tour the Gothic Quarter, the historic and charming old town of Barcelona.</a:t>
            </a:r>
            <a:endParaRPr lang="en-US" dirty="0"/>
          </a:p>
        </p:txBody>
      </p:sp>
    </p:spTree>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solidFill>
          <a:srgbClr val="ffffff"/>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000000">
                    <a:alpha val="80000"/>
                  </a:srgbClr>
                </a:solidFill>
                <a:latin typeface="Roboto Slab" pitchFamily="34" charset="0"/>
                <a:ea typeface="Roboto Slab" pitchFamily="34" charset="-122"/>
                <a:cs typeface="Roboto Slab" pitchFamily="34" charset="-120"/>
              </a:rPr>
              <a:t>Rome Revelation</a:t>
            </a:r>
            <a:endParaRPr lang="en-US" dirty="0"/>
          </a:p>
        </p:txBody>
      </p:sp>
      <p:sp>
        <p:nvSpPr>
          <p:cNvPr id="4" name="Object 3"/>
          <p:cNvSpPr/>
          <p:nvPr/>
        </p:nvSpPr>
        <p:spPr>
          <a:xfrm>
            <a:off x="476131" y="1466483"/>
            <a:ext cx="2666333" cy="3380530"/>
          </a:xfrm>
          <a:prstGeom prst="rect">
            <a:avLst/>
          </a:prstGeom>
          <a:solidFill>
            <a:srgbClr val="9bcbb9"/>
          </a:solidFill>
        </p:spPr>
      </p:sp>
      <p:pic>
        <p:nvPicPr>
          <p:cNvPr id="5" name="Object 4" descr="preencoded.png">    </p:cNvPr>
          <p:cNvPicPr>
            <a:picLocks noChangeAspect="1"/>
          </p:cNvPicPr>
          <p:nvPr/>
        </p:nvPicPr>
        <p:blipFill>
          <a:blip r:embed="rId3"/>
          <a:srcRect l="20423" r="20423" t="0" b="0"/>
          <a:stretch/>
        </p:blipFill>
        <p:spPr>
          <a:xfrm>
            <a:off x="476131" y="1466483"/>
            <a:ext cx="2666333" cy="3380530"/>
          </a:xfrm>
          <a:prstGeom prst="rect">
            <a:avLst/>
          </a:prstGeom>
        </p:spPr>
      </p:pic>
      <p:sp>
        <p:nvSpPr>
          <p:cNvPr id="6" name="Object 5"/>
          <p:cNvSpPr/>
          <p:nvPr/>
        </p:nvSpPr>
        <p:spPr>
          <a:xfrm>
            <a:off x="342814" y="4988811"/>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COLOSSEUM</a:t>
            </a:r>
            <a:endParaRPr lang="en-US" dirty="0"/>
          </a:p>
        </p:txBody>
      </p:sp>
      <p:sp>
        <p:nvSpPr>
          <p:cNvPr id="7" name="Object 6"/>
          <p:cNvSpPr/>
          <p:nvPr/>
        </p:nvSpPr>
        <p:spPr>
          <a:xfrm>
            <a:off x="342814" y="5279846"/>
            <a:ext cx="2932967" cy="918933"/>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The iconic Roman amphitheater, where gladiators and wild animals once battled for the entertainment of the masses.</a:t>
            </a:r>
            <a:endParaRPr lang="en-US" dirty="0"/>
          </a:p>
        </p:txBody>
      </p:sp>
      <p:sp>
        <p:nvSpPr>
          <p:cNvPr id="8" name="Object 7"/>
          <p:cNvSpPr/>
          <p:nvPr/>
        </p:nvSpPr>
        <p:spPr>
          <a:xfrm>
            <a:off x="3332917" y="1466483"/>
            <a:ext cx="2666333" cy="3380530"/>
          </a:xfrm>
          <a:prstGeom prst="rect">
            <a:avLst/>
          </a:prstGeom>
          <a:solidFill>
            <a:srgbClr val="9bcbb9"/>
          </a:solidFill>
        </p:spPr>
      </p:sp>
      <p:pic>
        <p:nvPicPr>
          <p:cNvPr id="9" name="Object 8" descr="preencoded.png">    </p:cNvPr>
          <p:cNvPicPr>
            <a:picLocks noChangeAspect="1"/>
          </p:cNvPicPr>
          <p:nvPr/>
        </p:nvPicPr>
        <p:blipFill>
          <a:blip r:embed="rId4"/>
          <a:srcRect l="23719" r="23719" t="0" b="0"/>
          <a:stretch/>
        </p:blipFill>
        <p:spPr>
          <a:xfrm>
            <a:off x="3332917" y="1466483"/>
            <a:ext cx="2666333" cy="3380530"/>
          </a:xfrm>
          <a:prstGeom prst="rect">
            <a:avLst/>
          </a:prstGeom>
        </p:spPr>
      </p:pic>
      <p:sp>
        <p:nvSpPr>
          <p:cNvPr id="10" name="Object 9"/>
          <p:cNvSpPr/>
          <p:nvPr/>
        </p:nvSpPr>
        <p:spPr>
          <a:xfrm>
            <a:off x="3199600" y="4988811"/>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ROMAN FORUM</a:t>
            </a:r>
            <a:endParaRPr lang="en-US" dirty="0"/>
          </a:p>
        </p:txBody>
      </p:sp>
      <p:sp>
        <p:nvSpPr>
          <p:cNvPr id="11" name="Object 10"/>
          <p:cNvSpPr/>
          <p:nvPr/>
        </p:nvSpPr>
        <p:spPr>
          <a:xfrm>
            <a:off x="3199600" y="5279846"/>
            <a:ext cx="2932967" cy="918933"/>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The political, economic, and religious center of ancient Rome, with ruins of temples, basilicas, and government buildings.</a:t>
            </a:r>
            <a:endParaRPr lang="en-US" dirty="0"/>
          </a:p>
        </p:txBody>
      </p:sp>
      <p:sp>
        <p:nvSpPr>
          <p:cNvPr id="12" name="Object 11"/>
          <p:cNvSpPr/>
          <p:nvPr/>
        </p:nvSpPr>
        <p:spPr>
          <a:xfrm>
            <a:off x="6189702" y="1466483"/>
            <a:ext cx="2666333" cy="3380530"/>
          </a:xfrm>
          <a:prstGeom prst="rect">
            <a:avLst/>
          </a:prstGeom>
          <a:solidFill>
            <a:srgbClr val="9bcbb9"/>
          </a:solidFill>
        </p:spPr>
      </p:sp>
      <p:pic>
        <p:nvPicPr>
          <p:cNvPr id="13" name="Object 12" descr="preencoded.png">    </p:cNvPr>
          <p:cNvPicPr>
            <a:picLocks noChangeAspect="1"/>
          </p:cNvPicPr>
          <p:nvPr/>
        </p:nvPicPr>
        <p:blipFill>
          <a:blip r:embed="rId5"/>
          <a:srcRect l="23709" r="23709" t="0" b="0"/>
          <a:stretch/>
        </p:blipFill>
        <p:spPr>
          <a:xfrm>
            <a:off x="6189702" y="1466483"/>
            <a:ext cx="2666333" cy="3380530"/>
          </a:xfrm>
          <a:prstGeom prst="rect">
            <a:avLst/>
          </a:prstGeom>
        </p:spPr>
      </p:pic>
      <p:sp>
        <p:nvSpPr>
          <p:cNvPr id="14" name="Object 13"/>
          <p:cNvSpPr/>
          <p:nvPr/>
        </p:nvSpPr>
        <p:spPr>
          <a:xfrm>
            <a:off x="6056386" y="4988811"/>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TREVI FOUNTAIN</a:t>
            </a:r>
            <a:endParaRPr lang="en-US" dirty="0"/>
          </a:p>
        </p:txBody>
      </p:sp>
      <p:sp>
        <p:nvSpPr>
          <p:cNvPr id="15" name="Object 14"/>
          <p:cNvSpPr/>
          <p:nvPr/>
        </p:nvSpPr>
        <p:spPr>
          <a:xfrm>
            <a:off x="6056386" y="5279846"/>
            <a:ext cx="2932967" cy="1148666"/>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The magnificent Baroque fountain, known for its stunning architecture and the tradition of throwing coins to ensure a return to Rome.</a:t>
            </a:r>
            <a:endParaRPr lang="en-US" dirty="0"/>
          </a:p>
        </p:txBody>
      </p:sp>
      <p:sp>
        <p:nvSpPr>
          <p:cNvPr id="16" name="Object 15"/>
          <p:cNvSpPr/>
          <p:nvPr/>
        </p:nvSpPr>
        <p:spPr>
          <a:xfrm>
            <a:off x="9046488" y="1466483"/>
            <a:ext cx="2666333" cy="3380530"/>
          </a:xfrm>
          <a:prstGeom prst="rect">
            <a:avLst/>
          </a:prstGeom>
          <a:solidFill>
            <a:srgbClr val="9bcbb9"/>
          </a:solidFill>
        </p:spPr>
      </p:sp>
      <p:pic>
        <p:nvPicPr>
          <p:cNvPr id="17" name="Object 16" descr="preencoded.png">    </p:cNvPr>
          <p:cNvPicPr>
            <a:picLocks noChangeAspect="1"/>
          </p:cNvPicPr>
          <p:nvPr/>
        </p:nvPicPr>
        <p:blipFill>
          <a:blip r:embed="rId6"/>
          <a:srcRect l="23799" r="23799" t="0" b="0"/>
          <a:stretch/>
        </p:blipFill>
        <p:spPr>
          <a:xfrm>
            <a:off x="9046488" y="1466483"/>
            <a:ext cx="2666333" cy="3380530"/>
          </a:xfrm>
          <a:prstGeom prst="rect">
            <a:avLst/>
          </a:prstGeom>
        </p:spPr>
      </p:pic>
      <p:sp>
        <p:nvSpPr>
          <p:cNvPr id="18" name="Object 17"/>
          <p:cNvSpPr/>
          <p:nvPr/>
        </p:nvSpPr>
        <p:spPr>
          <a:xfrm>
            <a:off x="8913171" y="4988811"/>
            <a:ext cx="2932967" cy="215747"/>
          </a:xfrm>
          <a:prstGeom prst="rect">
            <a:avLst/>
          </a:prstGeom>
          <a:noFill/>
        </p:spPr>
        <p:txBody>
          <a:bodyPr wrap="square" rtlCol="0" anchor="t" bIns="0" lIns="0" rIns="0" tIns="0"/>
          <a:lstStyle/>
          <a:p>
            <a:pPr algn="ctr">
              <a:lnSpc>
                <a:spcPts val="1700"/>
              </a:lnSpc>
              <a:buNone/>
            </a:pPr>
            <a:r>
              <a:rPr lang="en-US" b="1" sz="1260" spc="126" kern="0" dirty="0" smtClean="0">
                <a:solidFill>
                  <a:srgbClr val="000000">
                    <a:alpha val="80000"/>
                  </a:srgbClr>
                </a:solidFill>
                <a:latin typeface="Roboto" pitchFamily="34" charset="0"/>
                <a:ea typeface="Roboto" pitchFamily="34" charset="-122"/>
                <a:cs typeface="Roboto" pitchFamily="34" charset="-120"/>
              </a:rPr>
              <a:t>VATICAN CITY</a:t>
            </a:r>
            <a:endParaRPr lang="en-US" dirty="0"/>
          </a:p>
        </p:txBody>
      </p:sp>
      <p:sp>
        <p:nvSpPr>
          <p:cNvPr id="19" name="Object 18"/>
          <p:cNvSpPr/>
          <p:nvPr/>
        </p:nvSpPr>
        <p:spPr>
          <a:xfrm>
            <a:off x="8913171" y="5279846"/>
            <a:ext cx="2932967" cy="1148666"/>
          </a:xfrm>
          <a:prstGeom prst="rect">
            <a:avLst/>
          </a:prstGeom>
          <a:noFill/>
        </p:spPr>
        <p:txBody>
          <a:bodyPr wrap="square" rtlCol="0" anchor="t" bIns="0" lIns="0" rIns="0" tIns="0"/>
          <a:lstStyle/>
          <a:p>
            <a:pPr algn="ctr">
              <a:lnSpc>
                <a:spcPts val="1811"/>
              </a:lnSpc>
              <a:spcBef>
                <a:spcPts val="582"/>
              </a:spcBef>
              <a:buNone/>
            </a:pPr>
            <a:r>
              <a:rPr lang="en-US" sz="1275" spc="26" kern="0" dirty="0" smtClean="0">
                <a:solidFill>
                  <a:srgbClr val="000000">
                    <a:alpha val="80000"/>
                  </a:srgbClr>
                </a:solidFill>
                <a:latin typeface="Roboto Slab" pitchFamily="34" charset="0"/>
                <a:ea typeface="Roboto Slab" pitchFamily="34" charset="-122"/>
                <a:cs typeface="Roboto Slab" pitchFamily="34" charset="-120"/>
              </a:rPr>
              <a:t>The independent city-state that serves as the headquarters of the Catholic Church, home to St. Peter's Basilica and the Sistine Chapel.</a:t>
            </a:r>
            <a:endParaRPr lang="en-US" dirty="0"/>
          </a:p>
        </p:txBody>
      </p:sp>
    </p:spTree>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solidFill>
          <a:srgbClr val="ffffff"/>
        </a:solidFill>
        <a:effectLst/>
      </p:bgPr>
    </p:bg>
    <p:spTree>
      <p:nvGrpSpPr>
        <p:cNvPr id="1" name=""/>
        <p:cNvGrpSpPr/>
        <p:nvPr/>
      </p:nvGrpSpPr>
      <p:grpSpPr>
        <a:xfrm>
          <a:off x="0" y="0"/>
          <a:ext cx="0" cy="0"/>
          <a:chOff x="0" y="0"/>
          <a:chExt cx="0" cy="0"/>
        </a:xfrm>
      </p:grpSpPr>
      <p:sp>
        <p:nvSpPr>
          <p:cNvPr id="2" name="Object 1"/>
          <p:cNvSpPr/>
          <p:nvPr/>
        </p:nvSpPr>
        <p:spPr>
          <a:xfrm>
            <a:off x="6993411" y="476131"/>
            <a:ext cx="4728932" cy="5913546"/>
          </a:xfrm>
          <a:prstGeom prst="rect">
            <a:avLst/>
          </a:prstGeom>
          <a:solidFill>
            <a:srgbClr val="5da6b5"/>
          </a:solidFill>
        </p:spPr>
      </p:sp>
      <p:pic>
        <p:nvPicPr>
          <p:cNvPr id="3" name="Object 2" descr="preencoded.png">    </p:cNvPr>
          <p:cNvPicPr>
            <a:picLocks noChangeAspect="1"/>
          </p:cNvPicPr>
          <p:nvPr/>
        </p:nvPicPr>
        <p:blipFill>
          <a:blip r:embed="rId1"/>
          <a:srcRect l="25145" r="25145" t="-14688" b="-14687"/>
          <a:stretch/>
        </p:blipFill>
        <p:spPr>
          <a:xfrm>
            <a:off x="6993411" y="476131"/>
            <a:ext cx="4728932" cy="5913546"/>
          </a:xfrm>
          <a:prstGeom prst="rect">
            <a:avLst/>
          </a:prstGeom>
        </p:spPr>
      </p:pic>
      <p:sp>
        <p:nvSpPr>
          <p:cNvPr id="4" name="Object 3"/>
          <p:cNvSpPr/>
          <p:nvPr/>
        </p:nvSpPr>
        <p:spPr>
          <a:xfrm>
            <a:off x="259967" y="2176662"/>
            <a:ext cx="6473476" cy="405604"/>
          </a:xfrm>
          <a:prstGeom prst="rect">
            <a:avLst/>
          </a:prstGeom>
          <a:noFill/>
        </p:spPr>
        <p:txBody>
          <a:bodyPr wrap="square" rtlCol="0" anchor="t" bIns="0" lIns="0" rIns="0" tIns="0"/>
          <a:lstStyle/>
          <a:p>
            <a:pPr algn="ctr">
              <a:lnSpc>
                <a:spcPts val="3195"/>
              </a:lnSpc>
              <a:buNone/>
            </a:pPr>
            <a:r>
              <a:rPr lang="en-US" sz="2813" spc="113" kern="0" dirty="0" smtClean="0">
                <a:solidFill>
                  <a:srgbClr val="000000">
                    <a:alpha val="80000"/>
                  </a:srgbClr>
                </a:solidFill>
                <a:latin typeface="Roboto Slab" pitchFamily="34" charset="0"/>
                <a:ea typeface="Roboto Slab" pitchFamily="34" charset="-122"/>
                <a:cs typeface="Roboto Slab" pitchFamily="34" charset="-120"/>
              </a:rPr>
              <a:t>Florence Fusion</a:t>
            </a:r>
            <a:endParaRPr lang="en-US" dirty="0"/>
          </a:p>
        </p:txBody>
      </p:sp>
      <p:sp>
        <p:nvSpPr>
          <p:cNvPr id="5" name="Object 4"/>
          <p:cNvSpPr/>
          <p:nvPr/>
        </p:nvSpPr>
        <p:spPr>
          <a:xfrm>
            <a:off x="259967" y="2726891"/>
            <a:ext cx="6473476" cy="1931009"/>
          </a:xfrm>
          <a:prstGeom prst="rect">
            <a:avLst/>
          </a:prstGeom>
          <a:noFill/>
        </p:spPr>
        <p:txBody>
          <a:bodyPr wrap="square" rtlCol="0" anchor="t" bIns="0" lIns="0" rIns="0" tIns="0"/>
          <a:lstStyle/>
          <a:p>
            <a:pPr algn="ctr">
              <a:lnSpc>
                <a:spcPts val="2173"/>
              </a:lnSpc>
              <a:spcBef>
                <a:spcPts val="1117"/>
              </a:spcBef>
              <a:buNone/>
            </a:pPr>
            <a:r>
              <a:rPr lang="en-US" sz="1530" spc="31" kern="0" dirty="0" smtClean="0">
                <a:solidFill>
                  <a:srgbClr val="000000">
                    <a:alpha val="80000"/>
                  </a:srgbClr>
                </a:solidFill>
                <a:latin typeface="Roboto Slab" pitchFamily="34" charset="0"/>
                <a:ea typeface="Roboto Slab" pitchFamily="34" charset="-122"/>
                <a:cs typeface="Roboto Slab" pitchFamily="34" charset="-120"/>
              </a:rPr>
              <a:t>Florence, the capital of Italy's Tuscany region, is a city rich in art, architecture, and history. Travelers will have the opportunity to admire the impressive Duomo, a massive cathedral with a distinctive Renaissance dome, the Galleria dell'Accademia, which houses the iconic statue of David by Michelangelo, and the Piazza della Signoria, a lively public square surrounded by historic buildings and sculptures.</a:t>
            </a:r>
            <a:endParaRPr lang="en-US" dirty="0"/>
          </a:p>
        </p:txBody>
      </p:sp>
    </p:spTree>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ffffff">
                    <a:alpha val="80000"/>
                  </a:srgbClr>
                </a:solidFill>
                <a:latin typeface="Roboto Slab" pitchFamily="34" charset="0"/>
                <a:ea typeface="Roboto Slab" pitchFamily="34" charset="-122"/>
                <a:cs typeface="Roboto Slab" pitchFamily="34" charset="-120"/>
              </a:rPr>
              <a:t>Venetian Voyage</a:t>
            </a:r>
            <a:endParaRPr lang="en-US" dirty="0"/>
          </a:p>
        </p:txBody>
      </p:sp>
      <p:sp>
        <p:nvSpPr>
          <p:cNvPr id="4" name="Object 3"/>
          <p:cNvSpPr/>
          <p:nvPr/>
        </p:nvSpPr>
        <p:spPr>
          <a:xfrm>
            <a:off x="952262" y="2188566"/>
            <a:ext cx="5446938" cy="3181745"/>
          </a:xfrm>
          <a:prstGeom prst="rect">
            <a:avLst/>
          </a:prstGeom>
          <a:noFill/>
        </p:spPr>
        <p:txBody>
          <a:bodyPr wrap="square" rtlCol="0" anchor="t" bIns="0" lIns="0" rIns="0" tIns="0"/>
          <a:lstStyle/>
          <a:p>
            <a:pPr algn="l" marL="242900" indent="-242900">
              <a:lnSpc>
                <a:spcPts val="2549"/>
              </a:lnSpc>
              <a:buSzPct val="100000"/>
              <a:buChar char="•"/>
            </a:pPr>
            <a:r>
              <a:rPr lang="en-US" b="1" sz="1890" spc="189" kern="0" dirty="0" smtClean="0">
                <a:solidFill>
                  <a:srgbClr val="ffffff">
                    <a:alpha val="80000"/>
                  </a:srgbClr>
                </a:solidFill>
                <a:latin typeface="Roboto" pitchFamily="34" charset="0"/>
                <a:ea typeface="Roboto" pitchFamily="34" charset="-122"/>
                <a:cs typeface="Roboto" pitchFamily="34" charset="-120"/>
              </a:rPr>
              <a:t>FROM FLORENCE</a:t>
            </a:r>
          </a:p>
          <a:p>
            <a:pPr algn="l" lvl="1">
              <a:lnSpc>
                <a:spcPts val="2082"/>
              </a:lnSpc>
              <a:spcBef>
                <a:spcPts val="304"/>
              </a:spcBef>
              <a:buNone/>
            </a:pPr>
            <a:r>
              <a:rPr lang="en-US" sz="1466" spc="29" kern="0" dirty="0" smtClean="0">
                <a:solidFill>
                  <a:srgbClr val="ffffff">
                    <a:alpha val="80000"/>
                  </a:srgbClr>
                </a:solidFill>
                <a:latin typeface="Roboto Slab" pitchFamily="34" charset="0"/>
                <a:ea typeface="Roboto Slab" pitchFamily="34" charset="-122"/>
                <a:cs typeface="Roboto Slab" pitchFamily="34" charset="-120"/>
              </a:rPr>
              <a:t>The travelers will depart from the picturesque city of Florence, the birthplace of the Renaissance, and make their way to the enchanting city of Venice.</a:t>
            </a:r>
          </a:p>
          <a:p>
            <a:pPr algn="l" marL="242900" indent="-242900">
              <a:lnSpc>
                <a:spcPts val="2549"/>
              </a:lnSpc>
              <a:spcBef>
                <a:spcPts val="2637"/>
              </a:spcBef>
              <a:buSzPct val="100000"/>
              <a:buChar char="•"/>
            </a:pPr>
            <a:r>
              <a:rPr lang="en-US" b="1" sz="1890" spc="189" kern="0" dirty="0" smtClean="0">
                <a:solidFill>
                  <a:srgbClr val="ffffff">
                    <a:alpha val="80000"/>
                  </a:srgbClr>
                </a:solidFill>
                <a:latin typeface="Roboto" pitchFamily="34" charset="0"/>
                <a:ea typeface="Roboto" pitchFamily="34" charset="-122"/>
                <a:cs typeface="Roboto" pitchFamily="34" charset="-120"/>
              </a:rPr>
              <a:t>ICONIC CANALS</a:t>
            </a:r>
          </a:p>
          <a:p>
            <a:pPr algn="l" lvl="1">
              <a:lnSpc>
                <a:spcPts val="2082"/>
              </a:lnSpc>
              <a:spcBef>
                <a:spcPts val="304"/>
              </a:spcBef>
              <a:buNone/>
            </a:pPr>
            <a:r>
              <a:rPr lang="en-US" sz="1466" spc="29" kern="0" dirty="0" smtClean="0">
                <a:solidFill>
                  <a:srgbClr val="ffffff">
                    <a:alpha val="80000"/>
                  </a:srgbClr>
                </a:solidFill>
                <a:latin typeface="Roboto Slab" pitchFamily="34" charset="0"/>
                <a:ea typeface="Roboto Slab" pitchFamily="34" charset="-122"/>
                <a:cs typeface="Roboto Slab" pitchFamily="34" charset="-120"/>
              </a:rPr>
              <a:t>In Venice, the travelers will experience the city's famous network of canals, gliding through the waterways in traditional Venetian gondolas and admiring the stunning architectural facades lining the canals.</a:t>
            </a:r>
            <a:endParaRPr lang="en-US" dirty="0"/>
          </a:p>
        </p:txBody>
      </p:sp>
      <p:sp>
        <p:nvSpPr>
          <p:cNvPr id="5" name="Object 4"/>
          <p:cNvSpPr/>
          <p:nvPr/>
        </p:nvSpPr>
        <p:spPr>
          <a:xfrm>
            <a:off x="6284928" y="2188566"/>
            <a:ext cx="5446938" cy="3445998"/>
          </a:xfrm>
          <a:prstGeom prst="rect">
            <a:avLst/>
          </a:prstGeom>
          <a:noFill/>
        </p:spPr>
        <p:txBody>
          <a:bodyPr wrap="square" rtlCol="0" anchor="t" bIns="0" lIns="0" rIns="0" tIns="0"/>
          <a:lstStyle/>
          <a:p>
            <a:pPr algn="l" marL="242900" indent="-242900">
              <a:lnSpc>
                <a:spcPts val="2549"/>
              </a:lnSpc>
              <a:buSzPct val="100000"/>
              <a:buChar char="•"/>
            </a:pPr>
            <a:r>
              <a:rPr lang="en-US" b="1" sz="1890" spc="189" kern="0" dirty="0" smtClean="0">
                <a:solidFill>
                  <a:srgbClr val="ffffff">
                    <a:alpha val="80000"/>
                  </a:srgbClr>
                </a:solidFill>
                <a:latin typeface="Roboto" pitchFamily="34" charset="0"/>
                <a:ea typeface="Roboto" pitchFamily="34" charset="-122"/>
                <a:cs typeface="Roboto" pitchFamily="34" charset="-120"/>
              </a:rPr>
              <a:t>RIALTO BRIDGE</a:t>
            </a:r>
          </a:p>
          <a:p>
            <a:pPr algn="l" lvl="1">
              <a:lnSpc>
                <a:spcPts val="2082"/>
              </a:lnSpc>
              <a:spcBef>
                <a:spcPts val="304"/>
              </a:spcBef>
              <a:buNone/>
            </a:pPr>
            <a:r>
              <a:rPr lang="en-US" sz="1466" spc="29" kern="0" dirty="0" smtClean="0">
                <a:solidFill>
                  <a:srgbClr val="ffffff">
                    <a:alpha val="80000"/>
                  </a:srgbClr>
                </a:solidFill>
                <a:latin typeface="Roboto Slab" pitchFamily="34" charset="0"/>
                <a:ea typeface="Roboto Slab" pitchFamily="34" charset="-122"/>
                <a:cs typeface="Roboto Slab" pitchFamily="34" charset="-120"/>
              </a:rPr>
              <a:t>The travelers will visit the iconic Rialto Bridge, one of the most recognizable landmarks of Venice, and marvel at its stunning design and the bustling market that takes place on the bridge.</a:t>
            </a:r>
          </a:p>
          <a:p>
            <a:pPr algn="l" marL="242900" indent="-242900">
              <a:lnSpc>
                <a:spcPts val="2549"/>
              </a:lnSpc>
              <a:spcBef>
                <a:spcPts val="2637"/>
              </a:spcBef>
              <a:buSzPct val="100000"/>
              <a:buChar char="•"/>
            </a:pPr>
            <a:r>
              <a:rPr lang="en-US" b="1" sz="1890" spc="189" kern="0" dirty="0" smtClean="0">
                <a:solidFill>
                  <a:srgbClr val="ffffff">
                    <a:alpha val="80000"/>
                  </a:srgbClr>
                </a:solidFill>
                <a:latin typeface="Roboto" pitchFamily="34" charset="0"/>
                <a:ea typeface="Roboto" pitchFamily="34" charset="-122"/>
                <a:cs typeface="Roboto" pitchFamily="34" charset="-120"/>
              </a:rPr>
              <a:t>PIAZZA SAN MARCO</a:t>
            </a:r>
          </a:p>
          <a:p>
            <a:pPr algn="l" lvl="1">
              <a:lnSpc>
                <a:spcPts val="2082"/>
              </a:lnSpc>
              <a:spcBef>
                <a:spcPts val="304"/>
              </a:spcBef>
              <a:buNone/>
            </a:pPr>
            <a:r>
              <a:rPr lang="en-US" sz="1466" spc="29" kern="0" dirty="0" smtClean="0">
                <a:solidFill>
                  <a:srgbClr val="ffffff">
                    <a:alpha val="80000"/>
                  </a:srgbClr>
                </a:solidFill>
                <a:latin typeface="Roboto Slab" pitchFamily="34" charset="0"/>
                <a:ea typeface="Roboto Slab" pitchFamily="34" charset="-122"/>
                <a:cs typeface="Roboto Slab" pitchFamily="34" charset="-120"/>
              </a:rPr>
              <a:t>The travelers will venture to the renowned Piazza San Marco, the heart of Venice, where they will admire the grand Basilica of San Marco and the iconic Campanile bell tower, and soak in the lively atmosphere of this historic square.</a:t>
            </a:r>
            <a:endParaRPr lang="en-US" dirty="0"/>
          </a:p>
        </p:txBody>
      </p:sp>
    </p:spTree>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ffffff">
                    <a:alpha val="80000"/>
                  </a:srgbClr>
                </a:solidFill>
                <a:latin typeface="Roboto Slab" pitchFamily="34" charset="0"/>
                <a:ea typeface="Roboto Slab" pitchFamily="34" charset="-122"/>
                <a:cs typeface="Roboto Slab" pitchFamily="34" charset="-120"/>
              </a:rPr>
              <a:t>Amsterdam Adventure</a:t>
            </a:r>
            <a:endParaRPr lang="en-US" dirty="0"/>
          </a:p>
        </p:txBody>
      </p:sp>
      <p:sp>
        <p:nvSpPr>
          <p:cNvPr id="4" name="Object 3"/>
          <p:cNvSpPr/>
          <p:nvPr/>
        </p:nvSpPr>
        <p:spPr>
          <a:xfrm>
            <a:off x="476131" y="1466483"/>
            <a:ext cx="5523119" cy="2361609"/>
          </a:xfrm>
          <a:prstGeom prst="rect">
            <a:avLst/>
          </a:prstGeom>
          <a:solidFill>
            <a:srgbClr val="5da6b5"/>
          </a:solidFill>
        </p:spPr>
      </p:sp>
      <p:sp>
        <p:nvSpPr>
          <p:cNvPr id="5" name="Object 4"/>
          <p:cNvSpPr/>
          <p:nvPr/>
        </p:nvSpPr>
        <p:spPr>
          <a:xfrm>
            <a:off x="761810" y="1683272"/>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alpha val="80000"/>
                  </a:srgbClr>
                </a:solidFill>
                <a:latin typeface="Roboto" pitchFamily="34" charset="0"/>
                <a:ea typeface="Roboto" pitchFamily="34" charset="-122"/>
                <a:cs typeface="Roboto" pitchFamily="34" charset="-120"/>
              </a:rPr>
              <a:t>ANNE FRANK HOUSE</a:t>
            </a:r>
            <a:endParaRPr lang="en-US" dirty="0"/>
          </a:p>
        </p:txBody>
      </p:sp>
      <p:sp>
        <p:nvSpPr>
          <p:cNvPr id="6" name="Object 5"/>
          <p:cNvSpPr/>
          <p:nvPr/>
        </p:nvSpPr>
        <p:spPr>
          <a:xfrm>
            <a:off x="761810" y="2121758"/>
            <a:ext cx="5551687" cy="1149261"/>
          </a:xfrm>
          <a:prstGeom prst="rect">
            <a:avLst/>
          </a:prstGeom>
          <a:noFill/>
        </p:spPr>
        <p:txBody>
          <a:bodyPr wrap="square" rtlCol="0" anchor="t" bIns="0" lIns="0" rIns="0" tIns="0"/>
          <a:lstStyle/>
          <a:p>
            <a:pPr algn="l">
              <a:lnSpc>
                <a:spcPts val="2263"/>
              </a:lnSpc>
              <a:spcBef>
                <a:spcPts val="1026"/>
              </a:spcBef>
              <a:buNone/>
            </a:pPr>
            <a:r>
              <a:rPr lang="en-US" sz="1594" spc="32" kern="0" dirty="0" smtClean="0">
                <a:solidFill>
                  <a:srgbClr val="ffffff">
                    <a:alpha val="80000"/>
                  </a:srgbClr>
                </a:solidFill>
                <a:latin typeface="Roboto Slab" pitchFamily="34" charset="0"/>
                <a:ea typeface="Roboto Slab" pitchFamily="34" charset="-122"/>
                <a:cs typeface="Roboto Slab" pitchFamily="34" charset="-120"/>
              </a:rPr>
              <a:t>Explore the historic house where Anne Frank and her family hid during World War II, and learn about their harrowing story of resilience and hope.</a:t>
            </a:r>
            <a:endParaRPr lang="en-US" dirty="0"/>
          </a:p>
        </p:txBody>
      </p:sp>
      <p:sp>
        <p:nvSpPr>
          <p:cNvPr id="7" name="Object 6"/>
          <p:cNvSpPr/>
          <p:nvPr/>
        </p:nvSpPr>
        <p:spPr>
          <a:xfrm>
            <a:off x="6189702" y="1466483"/>
            <a:ext cx="5523119" cy="2361609"/>
          </a:xfrm>
          <a:prstGeom prst="rect">
            <a:avLst/>
          </a:prstGeom>
          <a:solidFill>
            <a:srgbClr val="5da6b5"/>
          </a:solidFill>
        </p:spPr>
      </p:sp>
      <p:sp>
        <p:nvSpPr>
          <p:cNvPr id="8" name="Object 7"/>
          <p:cNvSpPr/>
          <p:nvPr/>
        </p:nvSpPr>
        <p:spPr>
          <a:xfrm>
            <a:off x="6475381" y="1683272"/>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alpha val="80000"/>
                  </a:srgbClr>
                </a:solidFill>
                <a:latin typeface="Roboto" pitchFamily="34" charset="0"/>
                <a:ea typeface="Roboto" pitchFamily="34" charset="-122"/>
                <a:cs typeface="Roboto" pitchFamily="34" charset="-120"/>
              </a:rPr>
              <a:t>RIJKSMUSEUM</a:t>
            </a:r>
            <a:endParaRPr lang="en-US" dirty="0"/>
          </a:p>
        </p:txBody>
      </p:sp>
      <p:sp>
        <p:nvSpPr>
          <p:cNvPr id="9" name="Object 8"/>
          <p:cNvSpPr/>
          <p:nvPr/>
        </p:nvSpPr>
        <p:spPr>
          <a:xfrm>
            <a:off x="6475381" y="2121758"/>
            <a:ext cx="5551687" cy="1149261"/>
          </a:xfrm>
          <a:prstGeom prst="rect">
            <a:avLst/>
          </a:prstGeom>
          <a:noFill/>
        </p:spPr>
        <p:txBody>
          <a:bodyPr wrap="square" rtlCol="0" anchor="t" bIns="0" lIns="0" rIns="0" tIns="0"/>
          <a:lstStyle/>
          <a:p>
            <a:pPr algn="l">
              <a:lnSpc>
                <a:spcPts val="2263"/>
              </a:lnSpc>
              <a:spcBef>
                <a:spcPts val="1026"/>
              </a:spcBef>
              <a:buNone/>
            </a:pPr>
            <a:r>
              <a:rPr lang="en-US" sz="1594" spc="32" kern="0" dirty="0" smtClean="0">
                <a:solidFill>
                  <a:srgbClr val="ffffff">
                    <a:alpha val="80000"/>
                  </a:srgbClr>
                </a:solidFill>
                <a:latin typeface="Roboto Slab" pitchFamily="34" charset="0"/>
                <a:ea typeface="Roboto Slab" pitchFamily="34" charset="-122"/>
                <a:cs typeface="Roboto Slab" pitchFamily="34" charset="-120"/>
              </a:rPr>
              <a:t>Visit the renowned Rijksmuseum, home to an impressive collection of Dutch Golden Age paintings, including masterpieces by Rembrandt and Vermeer.</a:t>
            </a:r>
            <a:endParaRPr lang="en-US" dirty="0"/>
          </a:p>
        </p:txBody>
      </p:sp>
      <p:sp>
        <p:nvSpPr>
          <p:cNvPr id="10" name="Object 9"/>
          <p:cNvSpPr/>
          <p:nvPr/>
        </p:nvSpPr>
        <p:spPr>
          <a:xfrm>
            <a:off x="476131" y="4018545"/>
            <a:ext cx="5523119" cy="2361609"/>
          </a:xfrm>
          <a:prstGeom prst="rect">
            <a:avLst/>
          </a:prstGeom>
          <a:solidFill>
            <a:srgbClr val="5da6b5"/>
          </a:solidFill>
        </p:spPr>
      </p:sp>
      <p:sp>
        <p:nvSpPr>
          <p:cNvPr id="11" name="Object 10"/>
          <p:cNvSpPr/>
          <p:nvPr/>
        </p:nvSpPr>
        <p:spPr>
          <a:xfrm>
            <a:off x="761810" y="4235333"/>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alpha val="80000"/>
                  </a:srgbClr>
                </a:solidFill>
                <a:latin typeface="Roboto" pitchFamily="34" charset="0"/>
                <a:ea typeface="Roboto" pitchFamily="34" charset="-122"/>
                <a:cs typeface="Roboto" pitchFamily="34" charset="-120"/>
              </a:rPr>
              <a:t>CHARMING CANALS</a:t>
            </a:r>
            <a:endParaRPr lang="en-US" dirty="0"/>
          </a:p>
        </p:txBody>
      </p:sp>
      <p:sp>
        <p:nvSpPr>
          <p:cNvPr id="12" name="Object 11"/>
          <p:cNvSpPr/>
          <p:nvPr/>
        </p:nvSpPr>
        <p:spPr>
          <a:xfrm>
            <a:off x="761810" y="4673820"/>
            <a:ext cx="5551687" cy="1149261"/>
          </a:xfrm>
          <a:prstGeom prst="rect">
            <a:avLst/>
          </a:prstGeom>
          <a:noFill/>
        </p:spPr>
        <p:txBody>
          <a:bodyPr wrap="square" rtlCol="0" anchor="t" bIns="0" lIns="0" rIns="0" tIns="0"/>
          <a:lstStyle/>
          <a:p>
            <a:pPr algn="l">
              <a:lnSpc>
                <a:spcPts val="2263"/>
              </a:lnSpc>
              <a:spcBef>
                <a:spcPts val="1026"/>
              </a:spcBef>
              <a:buNone/>
            </a:pPr>
            <a:r>
              <a:rPr lang="en-US" sz="1594" spc="32" kern="0" dirty="0" smtClean="0">
                <a:solidFill>
                  <a:srgbClr val="ffffff">
                    <a:alpha val="80000"/>
                  </a:srgbClr>
                </a:solidFill>
                <a:latin typeface="Roboto Slab" pitchFamily="34" charset="0"/>
                <a:ea typeface="Roboto Slab" pitchFamily="34" charset="-122"/>
                <a:cs typeface="Roboto Slab" pitchFamily="34" charset="-120"/>
              </a:rPr>
              <a:t>Discover the beauty of Amsterdam's iconic canals, lined with historic buildings and bridges, and take a relaxing boat tour to experience the city from the water.</a:t>
            </a:r>
            <a:endParaRPr lang="en-US" dirty="0"/>
          </a:p>
        </p:txBody>
      </p:sp>
      <p:sp>
        <p:nvSpPr>
          <p:cNvPr id="13" name="Object 12"/>
          <p:cNvSpPr/>
          <p:nvPr/>
        </p:nvSpPr>
        <p:spPr>
          <a:xfrm>
            <a:off x="6189702" y="4018545"/>
            <a:ext cx="5523119" cy="2361609"/>
          </a:xfrm>
          <a:prstGeom prst="rect">
            <a:avLst/>
          </a:prstGeom>
          <a:solidFill>
            <a:srgbClr val="5da6b5"/>
          </a:solidFill>
        </p:spPr>
      </p:sp>
      <p:sp>
        <p:nvSpPr>
          <p:cNvPr id="14" name="Object 13"/>
          <p:cNvSpPr/>
          <p:nvPr/>
        </p:nvSpPr>
        <p:spPr>
          <a:xfrm>
            <a:off x="6475381" y="4235333"/>
            <a:ext cx="5551687" cy="305617"/>
          </a:xfrm>
          <a:prstGeom prst="rect">
            <a:avLst/>
          </a:prstGeom>
          <a:noFill/>
        </p:spPr>
        <p:txBody>
          <a:bodyPr wrap="square" rtlCol="0" anchor="t" bIns="0" lIns="0" rIns="0" tIns="0"/>
          <a:lstStyle/>
          <a:p>
            <a:pPr algn="l">
              <a:lnSpc>
                <a:spcPts val="2408"/>
              </a:lnSpc>
              <a:buNone/>
            </a:pPr>
            <a:r>
              <a:rPr lang="en-US" b="1" sz="1785" spc="179" kern="0" dirty="0" smtClean="0">
                <a:solidFill>
                  <a:srgbClr val="ffffff">
                    <a:alpha val="80000"/>
                  </a:srgbClr>
                </a:solidFill>
                <a:latin typeface="Roboto" pitchFamily="34" charset="0"/>
                <a:ea typeface="Roboto" pitchFamily="34" charset="-122"/>
                <a:cs typeface="Roboto" pitchFamily="34" charset="-120"/>
              </a:rPr>
              <a:t>DAM SQUARE</a:t>
            </a:r>
            <a:endParaRPr lang="en-US" dirty="0"/>
          </a:p>
        </p:txBody>
      </p:sp>
      <p:sp>
        <p:nvSpPr>
          <p:cNvPr id="15" name="Object 14"/>
          <p:cNvSpPr/>
          <p:nvPr/>
        </p:nvSpPr>
        <p:spPr>
          <a:xfrm>
            <a:off x="6475381" y="4673820"/>
            <a:ext cx="5551687" cy="861946"/>
          </a:xfrm>
          <a:prstGeom prst="rect">
            <a:avLst/>
          </a:prstGeom>
          <a:noFill/>
        </p:spPr>
        <p:txBody>
          <a:bodyPr wrap="square" rtlCol="0" anchor="t" bIns="0" lIns="0" rIns="0" tIns="0"/>
          <a:lstStyle/>
          <a:p>
            <a:pPr algn="l">
              <a:lnSpc>
                <a:spcPts val="2263"/>
              </a:lnSpc>
              <a:spcBef>
                <a:spcPts val="1026"/>
              </a:spcBef>
              <a:buNone/>
            </a:pPr>
            <a:r>
              <a:rPr lang="en-US" sz="1594" spc="32" kern="0" dirty="0" smtClean="0">
                <a:solidFill>
                  <a:srgbClr val="ffffff">
                    <a:alpha val="80000"/>
                  </a:srgbClr>
                </a:solidFill>
                <a:latin typeface="Roboto Slab" pitchFamily="34" charset="0"/>
                <a:ea typeface="Roboto Slab" pitchFamily="34" charset="-122"/>
                <a:cs typeface="Roboto Slab" pitchFamily="34" charset="-120"/>
              </a:rPr>
              <a:t>Explore the lively Dam Square, the central hub of Amsterdam, featuring the Royal Palace, the New Church, and numerous shops and cafes.</a:t>
            </a:r>
            <a:endParaRPr lang="en-US" dirty="0"/>
          </a:p>
        </p:txBody>
      </p:sp>
    </p:spTree>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solidFill>
          <a:srgbClr val="000000"/>
        </a:solidFill>
        <a:effectLst/>
      </p:bgPr>
    </p:bg>
    <p:spTree>
      <p:nvGrpSpPr>
        <p:cNvPr id="1" name=""/>
        <p:cNvGrpSpPr/>
        <p:nvPr/>
      </p:nvGrpSpPr>
      <p:grpSpPr>
        <a:xfrm>
          <a:off x="0" y="0"/>
          <a:ext cx="0" cy="0"/>
          <a:chOff x="0" y="0"/>
          <a:chExt cx="0" cy="0"/>
        </a:xfrm>
      </p:grpSpPr>
      <p:pic>
        <p:nvPicPr>
          <p:cNvPr id="2" name="Object 1"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476131" y="912160"/>
            <a:ext cx="390427" cy="38090"/>
          </a:xfrm>
          <a:prstGeom prst="rect">
            <a:avLst/>
          </a:prstGeom>
        </p:spPr>
      </p:pic>
      <p:sp>
        <p:nvSpPr>
          <p:cNvPr id="3" name="Object 2"/>
          <p:cNvSpPr/>
          <p:nvPr/>
        </p:nvSpPr>
        <p:spPr>
          <a:xfrm>
            <a:off x="476131" y="399652"/>
            <a:ext cx="12188952" cy="364984"/>
          </a:xfrm>
          <a:prstGeom prst="rect">
            <a:avLst/>
          </a:prstGeom>
          <a:noFill/>
        </p:spPr>
        <p:txBody>
          <a:bodyPr wrap="square" rtlCol="0" anchor="t" bIns="0" lIns="0" rIns="0" tIns="0"/>
          <a:lstStyle/>
          <a:p>
            <a:pPr algn="l">
              <a:lnSpc>
                <a:spcPts val="2876"/>
              </a:lnSpc>
              <a:buNone/>
            </a:pPr>
            <a:r>
              <a:rPr lang="en-US" sz="2531" spc="101" kern="0" dirty="0" smtClean="0">
                <a:solidFill>
                  <a:srgbClr val="ffffff">
                    <a:alpha val="80000"/>
                  </a:srgbClr>
                </a:solidFill>
                <a:latin typeface="Roboto Slab" pitchFamily="34" charset="0"/>
                <a:ea typeface="Roboto Slab" pitchFamily="34" charset="-122"/>
                <a:cs typeface="Roboto Slab" pitchFamily="34" charset="-120"/>
              </a:rPr>
              <a:t>Parisian Passion</a:t>
            </a:r>
            <a:endParaRPr lang="en-US" dirty="0"/>
          </a:p>
        </p:txBody>
      </p:sp>
      <p:pic>
        <p:nvPicPr>
          <p:cNvPr id="4" name="Object 3"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76131" y="2449099"/>
            <a:ext cx="11255735" cy="2961534"/>
          </a:xfrm>
          <a:prstGeom prst="rect">
            <a:avLst/>
          </a:prstGeom>
        </p:spPr>
      </p:pic>
      <p:pic>
        <p:nvPicPr>
          <p:cNvPr id="5" name="Object 4" descr="preencoded.png">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76131" y="2449099"/>
            <a:ext cx="11246213" cy="2952012"/>
          </a:xfrm>
          <a:prstGeom prst="rect">
            <a:avLst/>
          </a:prstGeom>
        </p:spPr>
      </p:pic>
      <p:sp>
        <p:nvSpPr>
          <p:cNvPr id="6" name="Object 5"/>
          <p:cNvSpPr/>
          <p:nvPr/>
        </p:nvSpPr>
        <p:spPr>
          <a:xfrm>
            <a:off x="476131" y="2449218"/>
            <a:ext cx="5618345" cy="804055"/>
          </a:xfrm>
          <a:prstGeom prst="rect">
            <a:avLst/>
          </a:prstGeom>
          <a:noFill/>
        </p:spPr>
        <p:txBody>
          <a:bodyPr wrap="square" rtlCol="0" anchor="ctr">
            <a:normAutofit fontScale="85000" lnSpcReduction="20000"/>
          </a:bodyPr>
          <a:lstStyle/>
          <a:p>
            <a:pPr algn="ctr">
              <a:buNone/>
            </a:pPr>
            <a:r>
              <a:rPr lang="en-US" sz="2000" dirty="0" smtClean="0">
                <a:solidFill>
                  <a:srgbClr val="ffffff">
                    <a:alpha val="80000"/>
                  </a:srgbClr>
                </a:solidFill>
                <a:latin typeface="Roboto Slab Regular" pitchFamily="34" charset="0"/>
                <a:ea typeface="Roboto Slab Regular" pitchFamily="34" charset="-122"/>
                <a:cs typeface="Roboto Slab Regular" pitchFamily="34" charset="-120"/>
              </a:rPr>
              <a:t>Landmark</a:t>
            </a:r>
            <a:endParaRPr lang="en-US" dirty="0"/>
          </a:p>
        </p:txBody>
      </p:sp>
      <p:sp>
        <p:nvSpPr>
          <p:cNvPr id="7" name="Object 6"/>
          <p:cNvSpPr/>
          <p:nvPr/>
        </p:nvSpPr>
        <p:spPr>
          <a:xfrm>
            <a:off x="6094476" y="2449218"/>
            <a:ext cx="5618345" cy="804055"/>
          </a:xfrm>
          <a:prstGeom prst="rect">
            <a:avLst/>
          </a:prstGeom>
          <a:noFill/>
        </p:spPr>
        <p:txBody>
          <a:bodyPr wrap="square" rtlCol="0" anchor="ctr">
            <a:normAutofit fontScale="85000" lnSpcReduction="20000"/>
          </a:bodyPr>
          <a:lstStyle/>
          <a:p>
            <a:pPr algn="ctr">
              <a:buNone/>
            </a:pPr>
            <a:r>
              <a:rPr lang="en-US" sz="2000" dirty="0" smtClean="0">
                <a:solidFill>
                  <a:srgbClr val="ffffff">
                    <a:alpha val="80000"/>
                  </a:srgbClr>
                </a:solidFill>
                <a:latin typeface="Roboto Slab Regular" pitchFamily="34" charset="0"/>
                <a:ea typeface="Roboto Slab Regular" pitchFamily="34" charset="-122"/>
                <a:cs typeface="Roboto Slab Regular" pitchFamily="34" charset="-120"/>
              </a:rPr>
              <a:t>Description</a:t>
            </a:r>
            <a:endParaRPr lang="en-US" dirty="0"/>
          </a:p>
        </p:txBody>
      </p:sp>
      <p:sp>
        <p:nvSpPr>
          <p:cNvPr id="8" name="Object 7"/>
          <p:cNvSpPr/>
          <p:nvPr/>
        </p:nvSpPr>
        <p:spPr>
          <a:xfrm>
            <a:off x="476131" y="3253273"/>
            <a:ext cx="5618345" cy="1072074"/>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Roboto Slab Regular" pitchFamily="34" charset="0"/>
                <a:ea typeface="Roboto Slab Regular" pitchFamily="34" charset="-122"/>
                <a:cs typeface="Roboto Slab Regular" pitchFamily="34" charset="-120"/>
              </a:rPr>
              <a:t>Eiffel Tower</a:t>
            </a:r>
            <a:endParaRPr lang="en-US" dirty="0"/>
          </a:p>
        </p:txBody>
      </p:sp>
      <p:sp>
        <p:nvSpPr>
          <p:cNvPr id="9" name="Object 8"/>
          <p:cNvSpPr/>
          <p:nvPr/>
        </p:nvSpPr>
        <p:spPr>
          <a:xfrm>
            <a:off x="6094476" y="3253273"/>
            <a:ext cx="5618345" cy="1072074"/>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Roboto Slab Regular" pitchFamily="34" charset="0"/>
                <a:ea typeface="Roboto Slab Regular" pitchFamily="34" charset="-122"/>
                <a:cs typeface="Roboto Slab Regular" pitchFamily="34" charset="-120"/>
              </a:rPr>
              <a:t>The iconic wrought-iron lattice tower, standing at 1,063 feet tall, offers panoramic views of the city from its observation decks.</a:t>
            </a:r>
            <a:endParaRPr lang="en-US" dirty="0"/>
          </a:p>
        </p:txBody>
      </p:sp>
      <p:sp>
        <p:nvSpPr>
          <p:cNvPr id="10" name="Object 9"/>
          <p:cNvSpPr/>
          <p:nvPr/>
        </p:nvSpPr>
        <p:spPr>
          <a:xfrm>
            <a:off x="476131" y="4325347"/>
            <a:ext cx="5618345" cy="1072074"/>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Roboto Slab Regular" pitchFamily="34" charset="0"/>
                <a:ea typeface="Roboto Slab Regular" pitchFamily="34" charset="-122"/>
                <a:cs typeface="Roboto Slab Regular" pitchFamily="34" charset="-120"/>
              </a:rPr>
              <a:t>Louvre Museum</a:t>
            </a:r>
            <a:endParaRPr lang="en-US" dirty="0"/>
          </a:p>
        </p:txBody>
      </p:sp>
      <p:sp>
        <p:nvSpPr>
          <p:cNvPr id="11" name="Object 10"/>
          <p:cNvSpPr/>
          <p:nvPr/>
        </p:nvSpPr>
        <p:spPr>
          <a:xfrm>
            <a:off x="6094476" y="4325347"/>
            <a:ext cx="5618345" cy="1072074"/>
          </a:xfrm>
          <a:prstGeom prst="rect">
            <a:avLst/>
          </a:prstGeom>
          <a:noFill/>
        </p:spPr>
        <p:txBody>
          <a:bodyPr wrap="square" rtlCol="0" anchor="ctr">
            <a:normAutofit fontScale="85000" lnSpcReduction="20000"/>
          </a:bodyPr>
          <a:lstStyle/>
          <a:p>
            <a:pPr algn="ctr">
              <a:buNone/>
            </a:pPr>
            <a:r>
              <a:rPr lang="en-US" sz="2000" dirty="0" smtClean="0">
                <a:solidFill>
                  <a:srgbClr val="000000">
                    <a:alpha val="80000"/>
                  </a:srgbClr>
                </a:solidFill>
                <a:latin typeface="Roboto Slab Regular" pitchFamily="34" charset="0"/>
                <a:ea typeface="Roboto Slab Regular" pitchFamily="34" charset="-122"/>
                <a:cs typeface="Roboto Slab Regular" pitchFamily="34" charset="-120"/>
              </a:rPr>
              <a:t>The world's largest art museum and a historic monument, housing thousands of priceless works of art, including the Mona Lisa and the Venus de Milo.</a:t>
            </a:r>
            <a:endParaRPr lang="en-US" dirty="0"/>
          </a:p>
        </p:txBody>
      </p:sp>
      <p:sp>
        <p:nvSpPr>
          <p:cNvPr id="12" name="Object 11"/>
          <p:cNvSpPr/>
          <p:nvPr/>
        </p:nvSpPr>
        <p:spPr>
          <a:xfrm>
            <a:off x="-476131" y="6521506"/>
            <a:ext cx="12188952" cy="183757"/>
          </a:xfrm>
          <a:prstGeom prst="rect">
            <a:avLst/>
          </a:prstGeom>
          <a:noFill/>
        </p:spPr>
        <p:txBody>
          <a:bodyPr wrap="square" rtlCol="0" anchor="t" bIns="0" lIns="0" rIns="0" tIns="0"/>
          <a:lstStyle/>
          <a:p>
            <a:pPr algn="r">
              <a:lnSpc>
                <a:spcPts val="1448"/>
              </a:lnSpc>
              <a:buNone/>
            </a:pPr>
            <a:r>
              <a:rPr lang="en-US" sz="1020" spc="20" kern="0" dirty="0" smtClean="0">
                <a:solidFill>
                  <a:srgbClr val="ffffff">
                    <a:alpha val="80000"/>
                  </a:srgbClr>
                </a:solidFill>
                <a:latin typeface="Roboto Slab" pitchFamily="34" charset="0"/>
                <a:ea typeface="Roboto Slab" pitchFamily="34" charset="-122"/>
                <a:cs typeface="Roboto Slab" pitchFamily="34" charset="-120"/>
              </a:rPr>
              <a:t>*Data obtained from Britannica.com</a:t>
            </a:r>
            <a:endParaRPr lang="en-US" dirty="0"/>
          </a:p>
        </p:txBody>
      </p:sp>
    </p:spTree>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file>

<file path=ppt/tags/tag10.xml><?xml version="1.0" encoding="utf-8"?>
<p:tagLst xmlns:a="http://schemas.openxmlformats.org/drawingml/2006/main" xmlns:r="http://schemas.openxmlformats.org/officeDocument/2006/relationships" xmlns:p="http://schemas.openxmlformats.org/presentationml/2006/main"/>
</file>

<file path=ppt/tags/tag11.xml><?xml version="1.0" encoding="utf-8"?>
<p:tagLst xmlns:a="http://schemas.openxmlformats.org/drawingml/2006/main" xmlns:r="http://schemas.openxmlformats.org/officeDocument/2006/relationships" xmlns:p="http://schemas.openxmlformats.org/presentationml/2006/main"/>
</file>

<file path=ppt/tags/tag2.xml><?xml version="1.0" encoding="utf-8"?>
<p:tagLst xmlns:a="http://schemas.openxmlformats.org/drawingml/2006/main" xmlns:r="http://schemas.openxmlformats.org/officeDocument/2006/relationships" xmlns:p="http://schemas.openxmlformats.org/presentationml/2006/main"/>
</file>

<file path=ppt/tags/tag3.xml><?xml version="1.0" encoding="utf-8"?>
<p:tagLst xmlns:a="http://schemas.openxmlformats.org/drawingml/2006/main" xmlns:r="http://schemas.openxmlformats.org/officeDocument/2006/relationships" xmlns:p="http://schemas.openxmlformats.org/presentationml/2006/main"/>
</file>

<file path=ppt/tags/tag4.xml><?xml version="1.0" encoding="utf-8"?>
<p:tagLst xmlns:a="http://schemas.openxmlformats.org/drawingml/2006/main" xmlns:r="http://schemas.openxmlformats.org/officeDocument/2006/relationships" xmlns:p="http://schemas.openxmlformats.org/presentationml/2006/main"/>
</file>

<file path=ppt/tags/tag5.xml><?xml version="1.0" encoding="utf-8"?>
<p:tagLst xmlns:a="http://schemas.openxmlformats.org/drawingml/2006/main" xmlns:r="http://schemas.openxmlformats.org/officeDocument/2006/relationships" xmlns:p="http://schemas.openxmlformats.org/presentationml/2006/main"/>
</file>

<file path=ppt/tags/tag6.xml><?xml version="1.0" encoding="utf-8"?>
<p:tagLst xmlns:a="http://schemas.openxmlformats.org/drawingml/2006/main" xmlns:r="http://schemas.openxmlformats.org/officeDocument/2006/relationships" xmlns:p="http://schemas.openxmlformats.org/presentationml/2006/main"/>
</file>

<file path=ppt/tags/tag7.xml><?xml version="1.0" encoding="utf-8"?>
<p:tagLst xmlns:a="http://schemas.openxmlformats.org/drawingml/2006/main" xmlns:r="http://schemas.openxmlformats.org/officeDocument/2006/relationships" xmlns:p="http://schemas.openxmlformats.org/presentationml/2006/main"/>
</file>

<file path=ppt/tags/tag8.xml><?xml version="1.0" encoding="utf-8"?>
<p:tagLst xmlns:a="http://schemas.openxmlformats.org/drawingml/2006/main" xmlns:r="http://schemas.openxmlformats.org/officeDocument/2006/relationships" xmlns:p="http://schemas.openxmlformats.org/presentationml/2006/main"/>
</file>

<file path=ppt/tags/tag9.xml><?xml version="1.0" encoding="utf-8"?>
<p:tagLst xmlns:a="http://schemas.openxmlformats.org/drawingml/2006/main" xmlns:r="http://schemas.openxmlformats.org/officeDocument/2006/relationships" xmlns:p="http://schemas.openxmlformats.org/presentationml/2006/main"/>
</file>

<file path=ppt/theme/theme1.xml><?xml version="1.0" encoding="utf-8"?>
<a:theme xmlns:a="http://schemas.openxmlformats.org/drawingml/2006/main" name="Office Theme">
  <a:themeElements>
    <a:clrScheme name="Office">
      <a:dk1>
        <a:sysClr val="windowText" lastClr="000000"/>
      </a:dk1>
      <a:lt1>
        <a:sysClr val="window" lastClr="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Arial"/>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PresentationFormat>
  <Paragraphs>0</Paragraphs>
  <Slides>11</Slides>
  <Notes>11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Slide 1</vt:lpstr>
      <vt:lpstr>Slide 2</vt:lpstr>
      <vt:lpstr>Slide 3</vt:lpstr>
      <vt:lpstr>Slide 4</vt:lpstr>
      <vt:lpstr>Slide 5</vt:lpstr>
      <vt:lpstr>Slide 6</vt:lpstr>
      <vt:lpstr>Slide 7</vt:lpstr>
      <vt:lpstr>Slide 8</vt:lpstr>
      <vt:lpstr>Slide 9</vt:lpstr>
      <vt:lpstr>Slide 10</vt:lpstr>
      <vt:lpstr>Slide 11</vt:lpstr>
    </vt:vector>
  </TitlesOfParts>
  <Company>Beautiful.ai</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Europe Travel Itinerary</dc:title>
  <dc:subject>Europe Travel Itinerary</dc:subject>
  <dc:creator>Luana Soares</dc:creator>
  <cp:lastModifiedBy>Luana Soares</cp:lastModifiedBy>
  <cp:revision>1</cp:revision>
  <dcterms:created xsi:type="dcterms:W3CDTF">2024-06-21T22:09:03.964Z</dcterms:created>
  <dcterms:modified xsi:type="dcterms:W3CDTF">2024-06-21T22:09:03.964Z</dcterms:modified>
</cp:coreProperties>
</file>